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7" r:id="rId6"/>
    <p:sldId id="271" r:id="rId7"/>
    <p:sldId id="268" r:id="rId8"/>
    <p:sldId id="269" r:id="rId9"/>
    <p:sldId id="270" r:id="rId10"/>
    <p:sldId id="273" r:id="rId11"/>
    <p:sldId id="274" r:id="rId12"/>
    <p:sldId id="275" r:id="rId13"/>
    <p:sldId id="276" r:id="rId14"/>
    <p:sldId id="277" r:id="rId15"/>
    <p:sldId id="262" r:id="rId16"/>
    <p:sldId id="266" r:id="rId17"/>
    <p:sldId id="260" r:id="rId18"/>
    <p:sldId id="265" r:id="rId19"/>
    <p:sldId id="263" r:id="rId20"/>
    <p:sldId id="278" r:id="rId21"/>
    <p:sldId id="279" r:id="rId22"/>
    <p:sldId id="280" r:id="rId23"/>
    <p:sldId id="283" r:id="rId24"/>
    <p:sldId id="282" r:id="rId25"/>
    <p:sldId id="281" r:id="rId26"/>
    <p:sldId id="284" r:id="rId27"/>
    <p:sldId id="285" r:id="rId28"/>
    <p:sldId id="286" r:id="rId29"/>
    <p:sldId id="287" r:id="rId30"/>
    <p:sldId id="288" r:id="rId31"/>
    <p:sldId id="289" r:id="rId32"/>
    <p:sldId id="290" r:id="rId33"/>
    <p:sldId id="272" r:id="rId34"/>
    <p:sldId id="291" r:id="rId35"/>
    <p:sldId id="292"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FB"/>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17" autoAdjust="0"/>
  </p:normalViewPr>
  <p:slideViewPr>
    <p:cSldViewPr>
      <p:cViewPr varScale="1">
        <p:scale>
          <a:sx n="65" d="100"/>
          <a:sy n="65" d="100"/>
        </p:scale>
        <p:origin x="2232" y="48"/>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AA-043%20Stratos\Business\Aircraft%20Programs%20Comparison%20General%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AA-043%20Stratos\Business\Aircraft%20Programs%20Comparison%20General%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AA-043%20Stratos\Business\Aircraft%20Programs%20Comparison%20General%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AA-043%20Stratos\Business\Aircraft%20Programs%20Comparison%20General%20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0648553546191335E-2"/>
          <c:y val="0.15729617163597448"/>
          <c:w val="0.89323423033659255"/>
          <c:h val="0.57501162137112161"/>
        </c:manualLayout>
      </c:layout>
      <c:barChart>
        <c:barDir val="col"/>
        <c:grouping val="clustered"/>
        <c:varyColors val="1"/>
        <c:ser>
          <c:idx val="0"/>
          <c:order val="0"/>
          <c:spPr>
            <a:scene3d>
              <a:camera prst="orthographicFront"/>
              <a:lightRig rig="threePt" dir="t">
                <a:rot lat="0" lon="0" rev="1200000"/>
              </a:lightRig>
            </a:scene3d>
            <a:sp3d/>
          </c:spPr>
          <c:invertIfNegative val="1"/>
          <c:dPt>
            <c:idx val="0"/>
            <c:invertIfNegative val="1"/>
            <c:bubble3D val="0"/>
            <c:spPr>
              <a:gradFill rotWithShape="1">
                <a:gsLst>
                  <a:gs pos="0">
                    <a:schemeClr val="accent1">
                      <a:shade val="35000"/>
                      <a:satMod val="103000"/>
                      <a:lumMod val="102000"/>
                      <a:tint val="94000"/>
                    </a:schemeClr>
                  </a:gs>
                  <a:gs pos="50000">
                    <a:schemeClr val="accent1">
                      <a:shade val="35000"/>
                      <a:satMod val="110000"/>
                      <a:lumMod val="100000"/>
                      <a:shade val="100000"/>
                    </a:schemeClr>
                  </a:gs>
                  <a:gs pos="100000">
                    <a:schemeClr val="accent1">
                      <a:shade val="35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1-8766-4193-8810-71FF8EA6021B}"/>
              </c:ext>
            </c:extLst>
          </c:dPt>
          <c:dPt>
            <c:idx val="1"/>
            <c:invertIfNegative val="1"/>
            <c:bubble3D val="0"/>
            <c:spPr>
              <a:gradFill rotWithShape="1">
                <a:gsLst>
                  <a:gs pos="0">
                    <a:schemeClr val="accent1">
                      <a:shade val="40000"/>
                      <a:satMod val="103000"/>
                      <a:lumMod val="102000"/>
                      <a:tint val="94000"/>
                    </a:schemeClr>
                  </a:gs>
                  <a:gs pos="50000">
                    <a:schemeClr val="accent1">
                      <a:shade val="40000"/>
                      <a:satMod val="110000"/>
                      <a:lumMod val="100000"/>
                      <a:shade val="100000"/>
                    </a:schemeClr>
                  </a:gs>
                  <a:gs pos="100000">
                    <a:schemeClr val="accent1">
                      <a:shade val="4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3-8766-4193-8810-71FF8EA6021B}"/>
              </c:ext>
            </c:extLst>
          </c:dPt>
          <c:dPt>
            <c:idx val="2"/>
            <c:invertIfNegative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5-8766-4193-8810-71FF8EA6021B}"/>
              </c:ext>
            </c:extLst>
          </c:dPt>
          <c:dPt>
            <c:idx val="3"/>
            <c:invertIfNegative val="1"/>
            <c:bubble3D val="0"/>
            <c:spPr>
              <a:gradFill rotWithShape="1">
                <a:gsLst>
                  <a:gs pos="0">
                    <a:schemeClr val="accent1">
                      <a:shade val="51000"/>
                      <a:satMod val="103000"/>
                      <a:lumMod val="102000"/>
                      <a:tint val="94000"/>
                    </a:schemeClr>
                  </a:gs>
                  <a:gs pos="50000">
                    <a:schemeClr val="accent1">
                      <a:shade val="51000"/>
                      <a:satMod val="110000"/>
                      <a:lumMod val="100000"/>
                      <a:shade val="100000"/>
                    </a:schemeClr>
                  </a:gs>
                  <a:gs pos="100000">
                    <a:schemeClr val="accent1">
                      <a:shade val="51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7-8766-4193-8810-71FF8EA6021B}"/>
              </c:ext>
            </c:extLst>
          </c:dPt>
          <c:dPt>
            <c:idx val="4"/>
            <c:invertIfNegative val="1"/>
            <c:bubble3D val="0"/>
            <c:spPr>
              <a:gradFill rotWithShape="1">
                <a:gsLst>
                  <a:gs pos="0">
                    <a:schemeClr val="accent1">
                      <a:shade val="56000"/>
                      <a:satMod val="103000"/>
                      <a:lumMod val="102000"/>
                      <a:tint val="94000"/>
                    </a:schemeClr>
                  </a:gs>
                  <a:gs pos="50000">
                    <a:schemeClr val="accent1">
                      <a:shade val="56000"/>
                      <a:satMod val="110000"/>
                      <a:lumMod val="100000"/>
                      <a:shade val="100000"/>
                    </a:schemeClr>
                  </a:gs>
                  <a:gs pos="100000">
                    <a:schemeClr val="accent1">
                      <a:shade val="5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9-8766-4193-8810-71FF8EA6021B}"/>
              </c:ext>
            </c:extLst>
          </c:dPt>
          <c:dPt>
            <c:idx val="5"/>
            <c:invertIfNegative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B-8766-4193-8810-71FF8EA6021B}"/>
              </c:ext>
            </c:extLst>
          </c:dPt>
          <c:dPt>
            <c:idx val="6"/>
            <c:invertIfNegative val="1"/>
            <c:bubble3D val="0"/>
            <c:spPr>
              <a:gradFill rotWithShape="1">
                <a:gsLst>
                  <a:gs pos="0">
                    <a:schemeClr val="accent1">
                      <a:shade val="67000"/>
                      <a:satMod val="103000"/>
                      <a:lumMod val="102000"/>
                      <a:tint val="94000"/>
                    </a:schemeClr>
                  </a:gs>
                  <a:gs pos="50000">
                    <a:schemeClr val="accent1">
                      <a:shade val="67000"/>
                      <a:satMod val="110000"/>
                      <a:lumMod val="100000"/>
                      <a:shade val="100000"/>
                    </a:schemeClr>
                  </a:gs>
                  <a:gs pos="100000">
                    <a:schemeClr val="accent1">
                      <a:shade val="6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D-8766-4193-8810-71FF8EA6021B}"/>
              </c:ext>
            </c:extLst>
          </c:dPt>
          <c:dPt>
            <c:idx val="7"/>
            <c:invertIfNegative val="1"/>
            <c:bubble3D val="0"/>
            <c:spPr>
              <a:gradFill rotWithShape="1">
                <a:gsLst>
                  <a:gs pos="0">
                    <a:schemeClr val="accent1">
                      <a:shade val="73000"/>
                      <a:satMod val="103000"/>
                      <a:lumMod val="102000"/>
                      <a:tint val="94000"/>
                    </a:schemeClr>
                  </a:gs>
                  <a:gs pos="50000">
                    <a:schemeClr val="accent1">
                      <a:shade val="73000"/>
                      <a:satMod val="110000"/>
                      <a:lumMod val="100000"/>
                      <a:shade val="100000"/>
                    </a:schemeClr>
                  </a:gs>
                  <a:gs pos="100000">
                    <a:schemeClr val="accent1">
                      <a:shade val="73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F-8766-4193-8810-71FF8EA6021B}"/>
              </c:ext>
            </c:extLst>
          </c:dPt>
          <c:dPt>
            <c:idx val="8"/>
            <c:invertIfNegative val="1"/>
            <c:bubble3D val="0"/>
            <c:spPr>
              <a:gradFill rotWithShape="1">
                <a:gsLst>
                  <a:gs pos="0">
                    <a:schemeClr val="accent1">
                      <a:shade val="78000"/>
                      <a:satMod val="103000"/>
                      <a:lumMod val="102000"/>
                      <a:tint val="94000"/>
                    </a:schemeClr>
                  </a:gs>
                  <a:gs pos="50000">
                    <a:schemeClr val="accent1">
                      <a:shade val="78000"/>
                      <a:satMod val="110000"/>
                      <a:lumMod val="100000"/>
                      <a:shade val="100000"/>
                    </a:schemeClr>
                  </a:gs>
                  <a:gs pos="100000">
                    <a:schemeClr val="accent1">
                      <a:shade val="7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11-8766-4193-8810-71FF8EA6021B}"/>
              </c:ext>
            </c:extLst>
          </c:dPt>
          <c:dPt>
            <c:idx val="9"/>
            <c:invertIfNegative val="1"/>
            <c:bubble3D val="0"/>
            <c:spPr>
              <a:gradFill rotWithShape="1">
                <a:gsLst>
                  <a:gs pos="0">
                    <a:schemeClr val="accent1">
                      <a:shade val="83000"/>
                      <a:satMod val="103000"/>
                      <a:lumMod val="102000"/>
                      <a:tint val="94000"/>
                    </a:schemeClr>
                  </a:gs>
                  <a:gs pos="50000">
                    <a:schemeClr val="accent1">
                      <a:shade val="83000"/>
                      <a:satMod val="110000"/>
                      <a:lumMod val="100000"/>
                      <a:shade val="100000"/>
                    </a:schemeClr>
                  </a:gs>
                  <a:gs pos="100000">
                    <a:schemeClr val="accent1">
                      <a:shade val="83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13-8766-4193-8810-71FF8EA6021B}"/>
              </c:ext>
            </c:extLst>
          </c:dPt>
          <c:dPt>
            <c:idx val="10"/>
            <c:invertIfNegative val="1"/>
            <c:bubble3D val="0"/>
            <c:spPr>
              <a:gradFill rotWithShape="1">
                <a:gsLst>
                  <a:gs pos="0">
                    <a:schemeClr val="accent1">
                      <a:shade val="89000"/>
                      <a:satMod val="103000"/>
                      <a:lumMod val="102000"/>
                      <a:tint val="94000"/>
                    </a:schemeClr>
                  </a:gs>
                  <a:gs pos="50000">
                    <a:schemeClr val="accent1">
                      <a:shade val="89000"/>
                      <a:satMod val="110000"/>
                      <a:lumMod val="100000"/>
                      <a:shade val="100000"/>
                    </a:schemeClr>
                  </a:gs>
                  <a:gs pos="100000">
                    <a:schemeClr val="accent1">
                      <a:shade val="89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15-8766-4193-8810-71FF8EA6021B}"/>
              </c:ext>
            </c:extLst>
          </c:dPt>
          <c:dPt>
            <c:idx val="11"/>
            <c:invertIfNegative val="1"/>
            <c:bubble3D val="0"/>
            <c:spPr>
              <a:gradFill rotWithShape="1">
                <a:gsLst>
                  <a:gs pos="0">
                    <a:schemeClr val="accent1">
                      <a:shade val="94000"/>
                      <a:satMod val="103000"/>
                      <a:lumMod val="102000"/>
                      <a:tint val="94000"/>
                    </a:schemeClr>
                  </a:gs>
                  <a:gs pos="50000">
                    <a:schemeClr val="accent1">
                      <a:shade val="94000"/>
                      <a:satMod val="110000"/>
                      <a:lumMod val="100000"/>
                      <a:shade val="100000"/>
                    </a:schemeClr>
                  </a:gs>
                  <a:gs pos="100000">
                    <a:schemeClr val="accent1">
                      <a:shade val="94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17-8766-4193-8810-71FF8EA6021B}"/>
              </c:ext>
            </c:extLst>
          </c:dPt>
          <c:dPt>
            <c:idx val="12"/>
            <c:invertIfNegative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19-8766-4193-8810-71FF8EA6021B}"/>
              </c:ext>
            </c:extLst>
          </c:dPt>
          <c:dPt>
            <c:idx val="13"/>
            <c:invertIfNegative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1B-8766-4193-8810-71FF8EA6021B}"/>
              </c:ext>
            </c:extLst>
          </c:dPt>
          <c:dPt>
            <c:idx val="14"/>
            <c:invertIfNegative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1D-8766-4193-8810-71FF8EA6021B}"/>
              </c:ext>
            </c:extLst>
          </c:dPt>
          <c:dPt>
            <c:idx val="15"/>
            <c:invertIfNegative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1F-8766-4193-8810-71FF8EA6021B}"/>
              </c:ext>
            </c:extLst>
          </c:dPt>
          <c:dPt>
            <c:idx val="16"/>
            <c:invertIfNegative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21-8766-4193-8810-71FF8EA6021B}"/>
              </c:ext>
            </c:extLst>
          </c:dPt>
          <c:dPt>
            <c:idx val="17"/>
            <c:invertIfNegative val="1"/>
            <c:bubble3D val="0"/>
            <c:spPr>
              <a:gradFill rotWithShape="1">
                <a:gsLst>
                  <a:gs pos="0">
                    <a:schemeClr val="accent1">
                      <a:tint val="74000"/>
                      <a:satMod val="103000"/>
                      <a:lumMod val="102000"/>
                      <a:tint val="94000"/>
                    </a:schemeClr>
                  </a:gs>
                  <a:gs pos="50000">
                    <a:schemeClr val="accent1">
                      <a:tint val="74000"/>
                      <a:satMod val="110000"/>
                      <a:lumMod val="100000"/>
                      <a:shade val="100000"/>
                    </a:schemeClr>
                  </a:gs>
                  <a:gs pos="100000">
                    <a:schemeClr val="accent1">
                      <a:tint val="74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23-8766-4193-8810-71FF8EA6021B}"/>
              </c:ext>
            </c:extLst>
          </c:dPt>
          <c:dPt>
            <c:idx val="18"/>
            <c:invertIfNegative val="1"/>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25-8766-4193-8810-71FF8EA6021B}"/>
              </c:ext>
            </c:extLst>
          </c:dPt>
          <c:dPt>
            <c:idx val="19"/>
            <c:invertIfNegative val="1"/>
            <c:bubble3D val="0"/>
            <c:spPr>
              <a:gradFill rotWithShape="1">
                <a:gsLst>
                  <a:gs pos="0">
                    <a:schemeClr val="accent1">
                      <a:tint val="63000"/>
                      <a:satMod val="103000"/>
                      <a:lumMod val="102000"/>
                      <a:tint val="94000"/>
                    </a:schemeClr>
                  </a:gs>
                  <a:gs pos="50000">
                    <a:schemeClr val="accent1">
                      <a:tint val="63000"/>
                      <a:satMod val="110000"/>
                      <a:lumMod val="100000"/>
                      <a:shade val="100000"/>
                    </a:schemeClr>
                  </a:gs>
                  <a:gs pos="100000">
                    <a:schemeClr val="accent1">
                      <a:tint val="63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27-8766-4193-8810-71FF8EA6021B}"/>
              </c:ext>
            </c:extLst>
          </c:dPt>
          <c:dPt>
            <c:idx val="20"/>
            <c:invertIfNegative val="1"/>
            <c:bubble3D val="0"/>
            <c:spPr>
              <a:gradFill rotWithShape="1">
                <a:gsLst>
                  <a:gs pos="0">
                    <a:schemeClr val="accent1">
                      <a:tint val="57000"/>
                      <a:satMod val="103000"/>
                      <a:lumMod val="102000"/>
                      <a:tint val="94000"/>
                    </a:schemeClr>
                  </a:gs>
                  <a:gs pos="50000">
                    <a:schemeClr val="accent1">
                      <a:tint val="57000"/>
                      <a:satMod val="110000"/>
                      <a:lumMod val="100000"/>
                      <a:shade val="100000"/>
                    </a:schemeClr>
                  </a:gs>
                  <a:gs pos="100000">
                    <a:schemeClr val="accent1">
                      <a:tint val="5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29-8766-4193-8810-71FF8EA6021B}"/>
              </c:ext>
            </c:extLst>
          </c:dPt>
          <c:dPt>
            <c:idx val="21"/>
            <c:invertIfNegative val="1"/>
            <c:bubble3D val="0"/>
            <c:spPr>
              <a:gradFill rotWithShape="1">
                <a:gsLst>
                  <a:gs pos="0">
                    <a:schemeClr val="accent1">
                      <a:tint val="52000"/>
                      <a:satMod val="103000"/>
                      <a:lumMod val="102000"/>
                      <a:tint val="94000"/>
                    </a:schemeClr>
                  </a:gs>
                  <a:gs pos="50000">
                    <a:schemeClr val="accent1">
                      <a:tint val="52000"/>
                      <a:satMod val="110000"/>
                      <a:lumMod val="100000"/>
                      <a:shade val="100000"/>
                    </a:schemeClr>
                  </a:gs>
                  <a:gs pos="100000">
                    <a:schemeClr val="accent1">
                      <a:tint val="52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2B-8766-4193-8810-71FF8EA6021B}"/>
              </c:ext>
            </c:extLst>
          </c:dPt>
          <c:dPt>
            <c:idx val="22"/>
            <c:invertIfNegative val="1"/>
            <c:bubble3D val="0"/>
            <c:spPr>
              <a:gradFill rotWithShape="1">
                <a:gsLst>
                  <a:gs pos="0">
                    <a:schemeClr val="accent1">
                      <a:tint val="47000"/>
                      <a:satMod val="103000"/>
                      <a:lumMod val="102000"/>
                      <a:tint val="94000"/>
                    </a:schemeClr>
                  </a:gs>
                  <a:gs pos="50000">
                    <a:schemeClr val="accent1">
                      <a:tint val="47000"/>
                      <a:satMod val="110000"/>
                      <a:lumMod val="100000"/>
                      <a:shade val="100000"/>
                    </a:schemeClr>
                  </a:gs>
                  <a:gs pos="100000">
                    <a:schemeClr val="accent1">
                      <a:tint val="4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2D-8766-4193-8810-71FF8EA6021B}"/>
              </c:ext>
            </c:extLst>
          </c:dPt>
          <c:dPt>
            <c:idx val="23"/>
            <c:invertIfNegative val="1"/>
            <c:bubble3D val="0"/>
            <c:spPr>
              <a:gradFill rotWithShape="1">
                <a:gsLst>
                  <a:gs pos="0">
                    <a:schemeClr val="accent1">
                      <a:tint val="41000"/>
                      <a:satMod val="103000"/>
                      <a:lumMod val="102000"/>
                      <a:tint val="94000"/>
                    </a:schemeClr>
                  </a:gs>
                  <a:gs pos="50000">
                    <a:schemeClr val="accent1">
                      <a:tint val="41000"/>
                      <a:satMod val="110000"/>
                      <a:lumMod val="100000"/>
                      <a:shade val="100000"/>
                    </a:schemeClr>
                  </a:gs>
                  <a:gs pos="100000">
                    <a:schemeClr val="accent1">
                      <a:tint val="41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2F-8766-4193-8810-71FF8EA6021B}"/>
              </c:ext>
            </c:extLst>
          </c:dPt>
          <c:dPt>
            <c:idx val="24"/>
            <c:invertIfNegative val="1"/>
            <c:bubble3D val="0"/>
            <c:spPr>
              <a:gradFill rotWithShape="1">
                <a:gsLst>
                  <a:gs pos="0">
                    <a:schemeClr val="accent1">
                      <a:tint val="36000"/>
                      <a:satMod val="103000"/>
                      <a:lumMod val="102000"/>
                      <a:tint val="94000"/>
                    </a:schemeClr>
                  </a:gs>
                  <a:gs pos="50000">
                    <a:schemeClr val="accent1">
                      <a:tint val="36000"/>
                      <a:satMod val="110000"/>
                      <a:lumMod val="100000"/>
                      <a:shade val="100000"/>
                    </a:schemeClr>
                  </a:gs>
                  <a:gs pos="100000">
                    <a:schemeClr val="accent1">
                      <a:tint val="3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31-8766-4193-8810-71FF8EA6021B}"/>
              </c:ext>
            </c:extLst>
          </c:dPt>
          <c:dPt>
            <c:idx val="25"/>
            <c:invertIfNegative val="1"/>
            <c:bubble3D val="0"/>
            <c:spPr>
              <a:gradFill rotWithShape="1">
                <a:gsLst>
                  <a:gs pos="0">
                    <a:schemeClr val="accent1">
                      <a:tint val="30000"/>
                      <a:satMod val="103000"/>
                      <a:lumMod val="102000"/>
                      <a:tint val="94000"/>
                    </a:schemeClr>
                  </a:gs>
                  <a:gs pos="50000">
                    <a:schemeClr val="accent1">
                      <a:tint val="30000"/>
                      <a:satMod val="110000"/>
                      <a:lumMod val="100000"/>
                      <a:shade val="100000"/>
                    </a:schemeClr>
                  </a:gs>
                  <a:gs pos="100000">
                    <a:schemeClr val="accent1">
                      <a:tint val="3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33-8766-4193-8810-71FF8EA6021B}"/>
              </c:ext>
            </c:extLst>
          </c:dPt>
          <c:dPt>
            <c:idx val="26"/>
            <c:invertIfNegative val="1"/>
            <c:bubble3D val="0"/>
            <c:spPr>
              <a:gradFill rotWithShape="1">
                <a:gsLst>
                  <a:gs pos="0">
                    <a:schemeClr val="accent1">
                      <a:tint val="25000"/>
                      <a:satMod val="103000"/>
                      <a:lumMod val="102000"/>
                      <a:tint val="94000"/>
                    </a:schemeClr>
                  </a:gs>
                  <a:gs pos="50000">
                    <a:schemeClr val="accent1">
                      <a:tint val="25000"/>
                      <a:satMod val="110000"/>
                      <a:lumMod val="100000"/>
                      <a:shade val="100000"/>
                    </a:schemeClr>
                  </a:gs>
                  <a:gs pos="100000">
                    <a:schemeClr val="accent1">
                      <a:tint val="25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35-8766-4193-8810-71FF8EA6021B}"/>
              </c:ext>
            </c:extLst>
          </c:dPt>
          <c:dPt>
            <c:idx val="27"/>
            <c:invertIfNegative val="1"/>
            <c:bubble3D val="0"/>
            <c:spPr>
              <a:gradFill rotWithShape="1">
                <a:gsLst>
                  <a:gs pos="0">
                    <a:schemeClr val="accent1">
                      <a:tint val="20000"/>
                      <a:satMod val="103000"/>
                      <a:lumMod val="102000"/>
                      <a:tint val="94000"/>
                    </a:schemeClr>
                  </a:gs>
                  <a:gs pos="50000">
                    <a:schemeClr val="accent1">
                      <a:tint val="20000"/>
                      <a:satMod val="110000"/>
                      <a:lumMod val="100000"/>
                      <a:shade val="100000"/>
                    </a:schemeClr>
                  </a:gs>
                  <a:gs pos="100000">
                    <a:schemeClr val="accent1">
                      <a:tint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37-8766-4193-8810-71FF8EA6021B}"/>
              </c:ext>
            </c:extLst>
          </c:dPt>
          <c:dPt>
            <c:idx val="28"/>
            <c:invertIfNegative val="1"/>
            <c:bubble3D val="0"/>
            <c:spPr>
              <a:gradFill rotWithShape="1">
                <a:gsLst>
                  <a:gs pos="0">
                    <a:schemeClr val="accent1">
                      <a:tint val="14000"/>
                      <a:satMod val="103000"/>
                      <a:lumMod val="102000"/>
                      <a:tint val="94000"/>
                    </a:schemeClr>
                  </a:gs>
                  <a:gs pos="50000">
                    <a:schemeClr val="accent1">
                      <a:tint val="14000"/>
                      <a:satMod val="110000"/>
                      <a:lumMod val="100000"/>
                      <a:shade val="100000"/>
                    </a:schemeClr>
                  </a:gs>
                  <a:gs pos="100000">
                    <a:schemeClr val="accent1">
                      <a:tint val="14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39-8766-4193-8810-71FF8EA6021B}"/>
              </c:ext>
            </c:extLst>
          </c:dPt>
          <c:dPt>
            <c:idx val="29"/>
            <c:invertIfNegative val="1"/>
            <c:bubble3D val="0"/>
            <c:spPr>
              <a:gradFill rotWithShape="1">
                <a:gsLst>
                  <a:gs pos="0">
                    <a:schemeClr val="accent1">
                      <a:tint val="9000"/>
                      <a:satMod val="103000"/>
                      <a:lumMod val="102000"/>
                      <a:tint val="94000"/>
                    </a:schemeClr>
                  </a:gs>
                  <a:gs pos="50000">
                    <a:schemeClr val="accent1">
                      <a:tint val="9000"/>
                      <a:satMod val="110000"/>
                      <a:lumMod val="100000"/>
                      <a:shade val="100000"/>
                    </a:schemeClr>
                  </a:gs>
                  <a:gs pos="100000">
                    <a:schemeClr val="accent1">
                      <a:tint val="9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3B-8766-4193-8810-71FF8EA6021B}"/>
              </c:ext>
            </c:extLst>
          </c:dPt>
          <c:dPt>
            <c:idx val="30"/>
            <c:invertIfNegative val="1"/>
            <c:bubble3D val="0"/>
            <c:spPr>
              <a:gradFill rotWithShape="1">
                <a:gsLst>
                  <a:gs pos="0">
                    <a:schemeClr val="accent1">
                      <a:tint val="4000"/>
                      <a:satMod val="103000"/>
                      <a:lumMod val="102000"/>
                      <a:tint val="94000"/>
                    </a:schemeClr>
                  </a:gs>
                  <a:gs pos="50000">
                    <a:schemeClr val="accent1">
                      <a:tint val="4000"/>
                      <a:satMod val="110000"/>
                      <a:lumMod val="100000"/>
                      <a:shade val="100000"/>
                    </a:schemeClr>
                  </a:gs>
                  <a:gs pos="100000">
                    <a:schemeClr val="accent1">
                      <a:tint val="4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3D-8766-4193-8810-71FF8EA6021B}"/>
              </c:ext>
            </c:extLst>
          </c:dPt>
          <c:dPt>
            <c:idx val="31"/>
            <c:invertIfNegative val="1"/>
            <c:bubble3D val="0"/>
            <c:spPr>
              <a:gradFill rotWithShape="1">
                <a:gsLst>
                  <a:gs pos="0">
                    <a:schemeClr val="accent1">
                      <a:tint val="98000"/>
                      <a:satMod val="103000"/>
                      <a:lumMod val="102000"/>
                      <a:tint val="94000"/>
                    </a:schemeClr>
                  </a:gs>
                  <a:gs pos="50000">
                    <a:schemeClr val="accent1">
                      <a:tint val="98000"/>
                      <a:satMod val="110000"/>
                      <a:lumMod val="100000"/>
                      <a:shade val="100000"/>
                    </a:schemeClr>
                  </a:gs>
                  <a:gs pos="100000">
                    <a:schemeClr val="accent1">
                      <a:tint val="9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3F-8766-4193-8810-71FF8EA6021B}"/>
              </c:ext>
            </c:extLst>
          </c:dPt>
          <c:dPt>
            <c:idx val="32"/>
            <c:invertIfNegative val="1"/>
            <c:bubble3D val="0"/>
            <c:spPr>
              <a:gradFill rotWithShape="1">
                <a:gsLst>
                  <a:gs pos="0">
                    <a:schemeClr val="accent1">
                      <a:tint val="93000"/>
                      <a:satMod val="103000"/>
                      <a:lumMod val="102000"/>
                      <a:tint val="94000"/>
                    </a:schemeClr>
                  </a:gs>
                  <a:gs pos="50000">
                    <a:schemeClr val="accent1">
                      <a:tint val="93000"/>
                      <a:satMod val="110000"/>
                      <a:lumMod val="100000"/>
                      <a:shade val="100000"/>
                    </a:schemeClr>
                  </a:gs>
                  <a:gs pos="100000">
                    <a:schemeClr val="accent1">
                      <a:tint val="93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41-8766-4193-8810-71FF8EA6021B}"/>
              </c:ext>
            </c:extLst>
          </c:dPt>
          <c:dPt>
            <c:idx val="33"/>
            <c:invertIfNegative val="1"/>
            <c:bubble3D val="0"/>
            <c:spPr>
              <a:gradFill rotWithShape="1">
                <a:gsLst>
                  <a:gs pos="0">
                    <a:schemeClr val="accent1">
                      <a:tint val="87000"/>
                      <a:satMod val="103000"/>
                      <a:lumMod val="102000"/>
                      <a:tint val="94000"/>
                    </a:schemeClr>
                  </a:gs>
                  <a:gs pos="50000">
                    <a:schemeClr val="accent1">
                      <a:tint val="87000"/>
                      <a:satMod val="110000"/>
                      <a:lumMod val="100000"/>
                      <a:shade val="100000"/>
                    </a:schemeClr>
                  </a:gs>
                  <a:gs pos="100000">
                    <a:schemeClr val="accent1">
                      <a:tint val="8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43-8766-4193-8810-71FF8EA6021B}"/>
              </c:ext>
            </c:extLst>
          </c:dPt>
          <c:dPt>
            <c:idx val="34"/>
            <c:invertIfNegative val="1"/>
            <c:bubble3D val="0"/>
            <c:spPr>
              <a:gradFill rotWithShape="1">
                <a:gsLst>
                  <a:gs pos="0">
                    <a:schemeClr val="accent1">
                      <a:tint val="82000"/>
                      <a:satMod val="103000"/>
                      <a:lumMod val="102000"/>
                      <a:tint val="94000"/>
                    </a:schemeClr>
                  </a:gs>
                  <a:gs pos="50000">
                    <a:schemeClr val="accent1">
                      <a:tint val="82000"/>
                      <a:satMod val="110000"/>
                      <a:lumMod val="100000"/>
                      <a:shade val="100000"/>
                    </a:schemeClr>
                  </a:gs>
                  <a:gs pos="100000">
                    <a:schemeClr val="accent1">
                      <a:tint val="82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45-8766-4193-8810-71FF8EA6021B}"/>
              </c:ext>
            </c:extLst>
          </c:dPt>
          <c:dPt>
            <c:idx val="35"/>
            <c:invertIfNegative val="1"/>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47-8766-4193-8810-71FF8EA6021B}"/>
              </c:ext>
            </c:extLst>
          </c:dPt>
          <c:dPt>
            <c:idx val="36"/>
            <c:invertIfNegative val="1"/>
            <c:bubble3D val="0"/>
            <c:spPr>
              <a:gradFill rotWithShape="1">
                <a:gsLst>
                  <a:gs pos="0">
                    <a:schemeClr val="accent1">
                      <a:tint val="71000"/>
                      <a:satMod val="103000"/>
                      <a:lumMod val="102000"/>
                      <a:tint val="94000"/>
                    </a:schemeClr>
                  </a:gs>
                  <a:gs pos="50000">
                    <a:schemeClr val="accent1">
                      <a:tint val="71000"/>
                      <a:satMod val="110000"/>
                      <a:lumMod val="100000"/>
                      <a:shade val="100000"/>
                    </a:schemeClr>
                  </a:gs>
                  <a:gs pos="100000">
                    <a:schemeClr val="accent1">
                      <a:tint val="71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49-8766-4193-8810-71FF8EA6021B}"/>
              </c:ext>
            </c:extLst>
          </c:dPt>
          <c:dPt>
            <c:idx val="37"/>
            <c:invertIfNegative val="1"/>
            <c:bubble3D val="0"/>
            <c:spPr>
              <a:gradFill rotWithShape="1">
                <a:gsLst>
                  <a:gs pos="0">
                    <a:schemeClr val="accent1">
                      <a:tint val="66000"/>
                      <a:satMod val="103000"/>
                      <a:lumMod val="102000"/>
                      <a:tint val="94000"/>
                    </a:schemeClr>
                  </a:gs>
                  <a:gs pos="50000">
                    <a:schemeClr val="accent1">
                      <a:tint val="66000"/>
                      <a:satMod val="110000"/>
                      <a:lumMod val="100000"/>
                      <a:shade val="100000"/>
                    </a:schemeClr>
                  </a:gs>
                  <a:gs pos="100000">
                    <a:schemeClr val="accent1">
                      <a:tint val="6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4B-8766-4193-8810-71FF8EA6021B}"/>
              </c:ext>
            </c:extLst>
          </c:dPt>
          <c:dPt>
            <c:idx val="38"/>
            <c:invertIfNegative val="1"/>
            <c:bubble3D val="0"/>
            <c:spPr>
              <a:gradFill rotWithShape="1">
                <a:gsLst>
                  <a:gs pos="0">
                    <a:schemeClr val="accent1">
                      <a:tint val="60000"/>
                      <a:satMod val="103000"/>
                      <a:lumMod val="102000"/>
                      <a:tint val="94000"/>
                    </a:schemeClr>
                  </a:gs>
                  <a:gs pos="50000">
                    <a:schemeClr val="accent1">
                      <a:tint val="60000"/>
                      <a:satMod val="110000"/>
                      <a:lumMod val="100000"/>
                      <a:shade val="100000"/>
                    </a:schemeClr>
                  </a:gs>
                  <a:gs pos="100000">
                    <a:schemeClr val="accent1">
                      <a:tint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4D-8766-4193-8810-71FF8EA6021B}"/>
              </c:ext>
            </c:extLst>
          </c:dPt>
          <c:dPt>
            <c:idx val="39"/>
            <c:invertIfNegative val="1"/>
            <c:bubble3D val="0"/>
            <c:spPr>
              <a:gradFill rotWithShape="1">
                <a:gsLst>
                  <a:gs pos="0">
                    <a:schemeClr val="accent1">
                      <a:tint val="55000"/>
                      <a:satMod val="103000"/>
                      <a:lumMod val="102000"/>
                      <a:tint val="94000"/>
                    </a:schemeClr>
                  </a:gs>
                  <a:gs pos="50000">
                    <a:schemeClr val="accent1">
                      <a:tint val="55000"/>
                      <a:satMod val="110000"/>
                      <a:lumMod val="100000"/>
                      <a:shade val="100000"/>
                    </a:schemeClr>
                  </a:gs>
                  <a:gs pos="100000">
                    <a:schemeClr val="accent1">
                      <a:tint val="55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4F-8766-4193-8810-71FF8EA6021B}"/>
              </c:ext>
            </c:extLst>
          </c:dPt>
          <c:dPt>
            <c:idx val="40"/>
            <c:invertIfNegative val="1"/>
            <c:bubble3D val="0"/>
            <c:spPr>
              <a:gradFill rotWithShape="1">
                <a:gsLst>
                  <a:gs pos="0">
                    <a:schemeClr val="accent1">
                      <a:tint val="50000"/>
                      <a:satMod val="103000"/>
                      <a:lumMod val="102000"/>
                      <a:tint val="94000"/>
                    </a:schemeClr>
                  </a:gs>
                  <a:gs pos="50000">
                    <a:schemeClr val="accent1">
                      <a:tint val="50000"/>
                      <a:satMod val="110000"/>
                      <a:lumMod val="100000"/>
                      <a:shade val="100000"/>
                    </a:schemeClr>
                  </a:gs>
                  <a:gs pos="100000">
                    <a:schemeClr val="accent1">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51-8766-4193-8810-71FF8EA6021B}"/>
              </c:ext>
            </c:extLst>
          </c:dPt>
          <c:dPt>
            <c:idx val="41"/>
            <c:invertIfNegative val="1"/>
            <c:bubble3D val="0"/>
            <c:spPr>
              <a:gradFill rotWithShape="1">
                <a:gsLst>
                  <a:gs pos="0">
                    <a:schemeClr val="accent1">
                      <a:tint val="44000"/>
                      <a:satMod val="103000"/>
                      <a:lumMod val="102000"/>
                      <a:tint val="94000"/>
                    </a:schemeClr>
                  </a:gs>
                  <a:gs pos="50000">
                    <a:schemeClr val="accent1">
                      <a:tint val="44000"/>
                      <a:satMod val="110000"/>
                      <a:lumMod val="100000"/>
                      <a:shade val="100000"/>
                    </a:schemeClr>
                  </a:gs>
                  <a:gs pos="100000">
                    <a:schemeClr val="accent1">
                      <a:tint val="44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53-8766-4193-8810-71FF8EA6021B}"/>
              </c:ext>
            </c:extLst>
          </c:dPt>
          <c:dPt>
            <c:idx val="42"/>
            <c:invertIfNegative val="1"/>
            <c:bubble3D val="0"/>
            <c:spPr>
              <a:gradFill rotWithShape="1">
                <a:gsLst>
                  <a:gs pos="0">
                    <a:schemeClr val="accent1">
                      <a:tint val="39000"/>
                      <a:satMod val="103000"/>
                      <a:lumMod val="102000"/>
                      <a:tint val="94000"/>
                    </a:schemeClr>
                  </a:gs>
                  <a:gs pos="50000">
                    <a:schemeClr val="accent1">
                      <a:tint val="39000"/>
                      <a:satMod val="110000"/>
                      <a:lumMod val="100000"/>
                      <a:shade val="100000"/>
                    </a:schemeClr>
                  </a:gs>
                  <a:gs pos="100000">
                    <a:schemeClr val="accent1">
                      <a:tint val="39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55-8766-4193-8810-71FF8EA6021B}"/>
              </c:ext>
            </c:extLst>
          </c:dPt>
          <c:dLbls>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Sheet1!$D$5:$D$29</c:f>
              <c:strCache>
                <c:ptCount val="25"/>
                <c:pt idx="0">
                  <c:v>Cessna SkyCatcher</c:v>
                </c:pt>
                <c:pt idx="1">
                  <c:v>Cessna Mustang</c:v>
                </c:pt>
                <c:pt idx="2">
                  <c:v>Mooney M10</c:v>
                </c:pt>
                <c:pt idx="3">
                  <c:v>Sino Swearingen/Emivest/Syberjet SJ30</c:v>
                </c:pt>
                <c:pt idx="4">
                  <c:v>Eclipse/One Aviation E550 &amp; E500</c:v>
                </c:pt>
                <c:pt idx="5">
                  <c:v>Farnborough/Kestrel One Aviation K 350</c:v>
                </c:pt>
                <c:pt idx="6">
                  <c:v>Cirrus Vision</c:v>
                </c:pt>
                <c:pt idx="7">
                  <c:v>Cirrus SR22</c:v>
                </c:pt>
                <c:pt idx="8">
                  <c:v>Honda Hondajet</c:v>
                </c:pt>
                <c:pt idx="9">
                  <c:v>Embraer Phenom 100</c:v>
                </c:pt>
                <c:pt idx="10">
                  <c:v>Embraer Phenom 300</c:v>
                </c:pt>
                <c:pt idx="11">
                  <c:v>Metal Master Flaris LAR01</c:v>
                </c:pt>
                <c:pt idx="12">
                  <c:v>Adam A500</c:v>
                </c:pt>
                <c:pt idx="13">
                  <c:v>Adam A700</c:v>
                </c:pt>
                <c:pt idx="14">
                  <c:v>ATG Javelin</c:v>
                </c:pt>
                <c:pt idx="15">
                  <c:v>Diamond Aircraft D-Jet</c:v>
                </c:pt>
                <c:pt idx="16">
                  <c:v>Epic Victory</c:v>
                </c:pt>
                <c:pt idx="17">
                  <c:v>Epic E1000</c:v>
                </c:pt>
                <c:pt idx="18">
                  <c:v>Piper PiperJet</c:v>
                </c:pt>
                <c:pt idx="19">
                  <c:v>Piper 600</c:v>
                </c:pt>
                <c:pt idx="20">
                  <c:v>Icon A5</c:v>
                </c:pt>
                <c:pt idx="21">
                  <c:v>Pilatus PC24</c:v>
                </c:pt>
                <c:pt idx="22">
                  <c:v>Pilatus PC12</c:v>
                </c:pt>
                <c:pt idx="23">
                  <c:v>Socata TBM 700</c:v>
                </c:pt>
                <c:pt idx="24">
                  <c:v>Piaggio Avanti</c:v>
                </c:pt>
              </c:strCache>
            </c:strRef>
          </c:cat>
          <c:val>
            <c:numRef>
              <c:f>Sheet1!$J$5:$J$29</c:f>
              <c:numCache>
                <c:formatCode>"$"#,##0</c:formatCode>
                <c:ptCount val="25"/>
                <c:pt idx="0">
                  <c:v>85545653.210770711</c:v>
                </c:pt>
                <c:pt idx="1">
                  <c:v>93478044.996045873</c:v>
                </c:pt>
                <c:pt idx="2">
                  <c:v>90040704.799999997</c:v>
                </c:pt>
                <c:pt idx="3">
                  <c:v>1364000473.233969</c:v>
                </c:pt>
                <c:pt idx="4">
                  <c:v>3115934833.201529</c:v>
                </c:pt>
                <c:pt idx="5">
                  <c:v>54636350</c:v>
                </c:pt>
                <c:pt idx="6">
                  <c:v>289818518.57499999</c:v>
                </c:pt>
                <c:pt idx="7">
                  <c:v>93014728.585474774</c:v>
                </c:pt>
                <c:pt idx="8">
                  <c:v>1194052296.5289998</c:v>
                </c:pt>
                <c:pt idx="9">
                  <c:v>146853371.3451564</c:v>
                </c:pt>
                <c:pt idx="10">
                  <c:v>192477719.7242341</c:v>
                </c:pt>
                <c:pt idx="11">
                  <c:v>154500000</c:v>
                </c:pt>
                <c:pt idx="12">
                  <c:v>233695112.49011466</c:v>
                </c:pt>
                <c:pt idx="13">
                  <c:v>213864133.02692679</c:v>
                </c:pt>
                <c:pt idx="14">
                  <c:v>146853371.3451564</c:v>
                </c:pt>
                <c:pt idx="15">
                  <c:v>456670614.34023553</c:v>
                </c:pt>
                <c:pt idx="16">
                  <c:v>71288044.342308939</c:v>
                </c:pt>
                <c:pt idx="17">
                  <c:v>127308000</c:v>
                </c:pt>
                <c:pt idx="18">
                  <c:v>100793728.45080914</c:v>
                </c:pt>
                <c:pt idx="19">
                  <c:v>86945555.57249999</c:v>
                </c:pt>
                <c:pt idx="20">
                  <c:v>179107844.47935</c:v>
                </c:pt>
                <c:pt idx="21">
                  <c:v>744017598.85049999</c:v>
                </c:pt>
                <c:pt idx="22">
                  <c:v>333193350.83552331</c:v>
                </c:pt>
                <c:pt idx="23">
                  <c:v>375012051.79880238</c:v>
                </c:pt>
                <c:pt idx="24">
                  <c:v>750024103.59760475</c:v>
                </c:pt>
              </c:numCache>
            </c:numRef>
          </c:val>
          <c:extLst>
            <c:ext xmlns:c16="http://schemas.microsoft.com/office/drawing/2014/chart" uri="{C3380CC4-5D6E-409C-BE32-E72D297353CC}">
              <c16:uniqueId val="{00000056-8766-4193-8810-71FF8EA6021B}"/>
            </c:ext>
          </c:extLst>
        </c:ser>
        <c:dLbls>
          <c:dLblPos val="outEnd"/>
          <c:showLegendKey val="0"/>
          <c:showVal val="1"/>
          <c:showCatName val="0"/>
          <c:showSerName val="0"/>
          <c:showPercent val="0"/>
          <c:showBubbleSize val="0"/>
        </c:dLbls>
        <c:gapWidth val="100"/>
        <c:overlap val="-24"/>
        <c:axId val="1266267103"/>
        <c:axId val="15586179"/>
      </c:barChart>
      <c:catAx>
        <c:axId val="12662671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586179"/>
        <c:crosses val="autoZero"/>
        <c:auto val="1"/>
        <c:lblAlgn val="ctr"/>
        <c:lblOffset val="100"/>
        <c:noMultiLvlLbl val="1"/>
      </c:catAx>
      <c:valAx>
        <c:axId val="155861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6267103"/>
        <c:crosses val="autoZero"/>
        <c:crossBetween val="between"/>
      </c:valAx>
      <c:spPr>
        <a:noFill/>
        <a:ln>
          <a:noFill/>
        </a:ln>
        <a:effectLst/>
      </c:spPr>
    </c:plotArea>
    <c:plotVisOnly val="1"/>
    <c:dispBlanksAs val="zero"/>
    <c:showDLblsOverMax val="1"/>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6972778240433517E-2"/>
          <c:y val="5.5467700214061971E-2"/>
          <c:w val="0.91688466437404603"/>
          <c:h val="0.69207338288183951"/>
        </c:manualLayout>
      </c:layout>
      <c:barChart>
        <c:barDir val="col"/>
        <c:grouping val="clustered"/>
        <c:varyColors val="1"/>
        <c:ser>
          <c:idx val="0"/>
          <c:order val="0"/>
          <c:spPr>
            <a:effectLst>
              <a:outerShdw blurRad="50800" dist="38100" dir="2700000" algn="tl" rotWithShape="0">
                <a:prstClr val="black">
                  <a:alpha val="40000"/>
                </a:prstClr>
              </a:outerShdw>
            </a:effectLst>
          </c:spPr>
          <c:invertIfNegative val="1"/>
          <c:dPt>
            <c:idx val="0"/>
            <c:invertIfNegative val="1"/>
            <c:bubble3D val="0"/>
            <c:spPr>
              <a:solidFill>
                <a:schemeClr val="accent1">
                  <a:shade val="3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51E-42AC-AB96-63CAFA35C757}"/>
              </c:ext>
            </c:extLst>
          </c:dPt>
          <c:dPt>
            <c:idx val="1"/>
            <c:invertIfNegative val="1"/>
            <c:bubble3D val="0"/>
            <c:spPr>
              <a:solidFill>
                <a:schemeClr val="accent1">
                  <a:shade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51E-42AC-AB96-63CAFA35C757}"/>
              </c:ext>
            </c:extLst>
          </c:dPt>
          <c:dPt>
            <c:idx val="2"/>
            <c:invertIfNegative val="1"/>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51E-42AC-AB96-63CAFA35C757}"/>
              </c:ext>
            </c:extLst>
          </c:dPt>
          <c:dPt>
            <c:idx val="3"/>
            <c:invertIfNegative val="1"/>
            <c:bubble3D val="0"/>
            <c:spPr>
              <a:solidFill>
                <a:schemeClr val="accent1">
                  <a:shade val="51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751E-42AC-AB96-63CAFA35C757}"/>
              </c:ext>
            </c:extLst>
          </c:dPt>
          <c:dPt>
            <c:idx val="4"/>
            <c:invertIfNegative val="1"/>
            <c:bubble3D val="0"/>
            <c:spPr>
              <a:solidFill>
                <a:schemeClr val="accent1">
                  <a:shade val="56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751E-42AC-AB96-63CAFA35C757}"/>
              </c:ext>
            </c:extLst>
          </c:dPt>
          <c:dPt>
            <c:idx val="5"/>
            <c:invertIfNegative val="1"/>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751E-42AC-AB96-63CAFA35C757}"/>
              </c:ext>
            </c:extLst>
          </c:dPt>
          <c:dPt>
            <c:idx val="6"/>
            <c:invertIfNegative val="1"/>
            <c:bubble3D val="0"/>
            <c:spPr>
              <a:solidFill>
                <a:schemeClr val="accent1">
                  <a:shade val="67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751E-42AC-AB96-63CAFA35C757}"/>
              </c:ext>
            </c:extLst>
          </c:dPt>
          <c:dPt>
            <c:idx val="7"/>
            <c:invertIfNegative val="1"/>
            <c:bubble3D val="0"/>
            <c:spPr>
              <a:solidFill>
                <a:schemeClr val="accent1">
                  <a:shade val="73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751E-42AC-AB96-63CAFA35C757}"/>
              </c:ext>
            </c:extLst>
          </c:dPt>
          <c:dPt>
            <c:idx val="8"/>
            <c:invertIfNegative val="1"/>
            <c:bubble3D val="0"/>
            <c:spPr>
              <a:solidFill>
                <a:schemeClr val="accent1">
                  <a:shade val="78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751E-42AC-AB96-63CAFA35C757}"/>
              </c:ext>
            </c:extLst>
          </c:dPt>
          <c:dPt>
            <c:idx val="9"/>
            <c:invertIfNegative val="1"/>
            <c:bubble3D val="0"/>
            <c:spPr>
              <a:solidFill>
                <a:schemeClr val="accent1">
                  <a:shade val="83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751E-42AC-AB96-63CAFA35C757}"/>
              </c:ext>
            </c:extLst>
          </c:dPt>
          <c:dPt>
            <c:idx val="10"/>
            <c:invertIfNegative val="1"/>
            <c:bubble3D val="0"/>
            <c:spPr>
              <a:solidFill>
                <a:schemeClr val="accent1">
                  <a:shade val="89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751E-42AC-AB96-63CAFA35C757}"/>
              </c:ext>
            </c:extLst>
          </c:dPt>
          <c:dPt>
            <c:idx val="11"/>
            <c:invertIfNegative val="1"/>
            <c:bubble3D val="0"/>
            <c:spPr>
              <a:solidFill>
                <a:schemeClr val="accent1">
                  <a:shade val="94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751E-42AC-AB96-63CAFA35C757}"/>
              </c:ext>
            </c:extLst>
          </c:dPt>
          <c:dPt>
            <c:idx val="12"/>
            <c:invertIfNegative val="1"/>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751E-42AC-AB96-63CAFA35C757}"/>
              </c:ext>
            </c:extLst>
          </c:dPt>
          <c:dPt>
            <c:idx val="13"/>
            <c:invertIfNegative val="1"/>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751E-42AC-AB96-63CAFA35C757}"/>
              </c:ext>
            </c:extLst>
          </c:dPt>
          <c:dPt>
            <c:idx val="14"/>
            <c:invertIfNegative val="1"/>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751E-42AC-AB96-63CAFA35C757}"/>
              </c:ext>
            </c:extLst>
          </c:dPt>
          <c:dPt>
            <c:idx val="15"/>
            <c:invertIfNegative val="1"/>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751E-42AC-AB96-63CAFA35C757}"/>
              </c:ext>
            </c:extLst>
          </c:dPt>
          <c:dPt>
            <c:idx val="16"/>
            <c:invertIfNegative val="1"/>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1-751E-42AC-AB96-63CAFA35C757}"/>
              </c:ext>
            </c:extLst>
          </c:dPt>
          <c:dPt>
            <c:idx val="17"/>
            <c:invertIfNegative val="1"/>
            <c:bubble3D val="0"/>
            <c:spPr>
              <a:solidFill>
                <a:schemeClr val="accent1">
                  <a:tint val="74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3-751E-42AC-AB96-63CAFA35C757}"/>
              </c:ext>
            </c:extLst>
          </c:dPt>
          <c:dPt>
            <c:idx val="18"/>
            <c:invertIfNegative val="1"/>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5-751E-42AC-AB96-63CAFA35C757}"/>
              </c:ext>
            </c:extLst>
          </c:dPt>
          <c:dPt>
            <c:idx val="19"/>
            <c:invertIfNegative val="1"/>
            <c:bubble3D val="0"/>
            <c:spPr>
              <a:solidFill>
                <a:schemeClr val="accent1">
                  <a:tint val="63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7-751E-42AC-AB96-63CAFA35C757}"/>
              </c:ext>
            </c:extLst>
          </c:dPt>
          <c:dPt>
            <c:idx val="20"/>
            <c:invertIfNegative val="1"/>
            <c:bubble3D val="0"/>
            <c:spPr>
              <a:solidFill>
                <a:schemeClr val="accent1">
                  <a:tint val="57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9-751E-42AC-AB96-63CAFA35C757}"/>
              </c:ext>
            </c:extLst>
          </c:dPt>
          <c:dPt>
            <c:idx val="21"/>
            <c:invertIfNegative val="1"/>
            <c:bubble3D val="0"/>
            <c:spPr>
              <a:solidFill>
                <a:schemeClr val="accent1">
                  <a:tint val="52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B-751E-42AC-AB96-63CAFA35C757}"/>
              </c:ext>
            </c:extLst>
          </c:dPt>
          <c:dPt>
            <c:idx val="22"/>
            <c:invertIfNegative val="1"/>
            <c:bubble3D val="0"/>
            <c:spPr>
              <a:solidFill>
                <a:schemeClr val="accent1">
                  <a:tint val="47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D-751E-42AC-AB96-63CAFA35C757}"/>
              </c:ext>
            </c:extLst>
          </c:dPt>
          <c:dPt>
            <c:idx val="23"/>
            <c:invertIfNegative val="1"/>
            <c:bubble3D val="0"/>
            <c:spPr>
              <a:solidFill>
                <a:schemeClr val="accent1">
                  <a:tint val="41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F-751E-42AC-AB96-63CAFA35C757}"/>
              </c:ext>
            </c:extLst>
          </c:dPt>
          <c:dPt>
            <c:idx val="24"/>
            <c:invertIfNegative val="1"/>
            <c:bubble3D val="0"/>
            <c:spPr>
              <a:solidFill>
                <a:schemeClr val="accent1">
                  <a:tint val="36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1-751E-42AC-AB96-63CAFA35C757}"/>
              </c:ext>
            </c:extLst>
          </c:dPt>
          <c:dPt>
            <c:idx val="25"/>
            <c:invertIfNegative val="1"/>
            <c:bubble3D val="0"/>
            <c:spPr>
              <a:solidFill>
                <a:schemeClr val="accent1">
                  <a:tint val="36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3-751E-42AC-AB96-63CAFA35C757}"/>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Sheet1!$D$5:$D$29</c:f>
              <c:strCache>
                <c:ptCount val="25"/>
                <c:pt idx="0">
                  <c:v>Cessna SkyCatcher</c:v>
                </c:pt>
                <c:pt idx="1">
                  <c:v>Cessna Mustang</c:v>
                </c:pt>
                <c:pt idx="2">
                  <c:v>Mooney M10</c:v>
                </c:pt>
                <c:pt idx="3">
                  <c:v>Sino Swearingen/Emivest/Syberjet SJ30</c:v>
                </c:pt>
                <c:pt idx="4">
                  <c:v>Eclipse/One Aviation E550 &amp; E500</c:v>
                </c:pt>
                <c:pt idx="5">
                  <c:v>Farnborough/Kestrel One Aviation K 350</c:v>
                </c:pt>
                <c:pt idx="6">
                  <c:v>Cirrus Vision</c:v>
                </c:pt>
                <c:pt idx="7">
                  <c:v>Cirrus SR22</c:v>
                </c:pt>
                <c:pt idx="8">
                  <c:v>Honda Hondajet</c:v>
                </c:pt>
                <c:pt idx="9">
                  <c:v>Embraer Phenom 100</c:v>
                </c:pt>
                <c:pt idx="10">
                  <c:v>Embraer Phenom 300</c:v>
                </c:pt>
                <c:pt idx="11">
                  <c:v>Metal Master Flaris LAR01</c:v>
                </c:pt>
                <c:pt idx="12">
                  <c:v>Adam A500</c:v>
                </c:pt>
                <c:pt idx="13">
                  <c:v>Adam A700</c:v>
                </c:pt>
                <c:pt idx="14">
                  <c:v>ATG Javelin</c:v>
                </c:pt>
                <c:pt idx="15">
                  <c:v>Diamond Aircraft D-Jet</c:v>
                </c:pt>
                <c:pt idx="16">
                  <c:v>Epic Victory</c:v>
                </c:pt>
                <c:pt idx="17">
                  <c:v>Epic E1000</c:v>
                </c:pt>
                <c:pt idx="18">
                  <c:v>Piper PiperJet</c:v>
                </c:pt>
                <c:pt idx="19">
                  <c:v>Piper 600</c:v>
                </c:pt>
                <c:pt idx="20">
                  <c:v>Icon A5</c:v>
                </c:pt>
                <c:pt idx="21">
                  <c:v>Pilatus PC24</c:v>
                </c:pt>
                <c:pt idx="22">
                  <c:v>Pilatus PC12</c:v>
                </c:pt>
                <c:pt idx="23">
                  <c:v>Socata TBM 700</c:v>
                </c:pt>
                <c:pt idx="24">
                  <c:v>Piaggio Avanti</c:v>
                </c:pt>
              </c:strCache>
            </c:strRef>
          </c:cat>
          <c:val>
            <c:numRef>
              <c:f>Sheet1!$H$5:$H$29</c:f>
              <c:numCache>
                <c:formatCode>General</c:formatCode>
                <c:ptCount val="25"/>
                <c:pt idx="0">
                  <c:v>3</c:v>
                </c:pt>
                <c:pt idx="1">
                  <c:v>4</c:v>
                </c:pt>
                <c:pt idx="2">
                  <c:v>4</c:v>
                </c:pt>
                <c:pt idx="3">
                  <c:v>16</c:v>
                </c:pt>
                <c:pt idx="4">
                  <c:v>10</c:v>
                </c:pt>
                <c:pt idx="5">
                  <c:v>16</c:v>
                </c:pt>
                <c:pt idx="6">
                  <c:v>10</c:v>
                </c:pt>
                <c:pt idx="7">
                  <c:v>6</c:v>
                </c:pt>
                <c:pt idx="8">
                  <c:v>16</c:v>
                </c:pt>
                <c:pt idx="9">
                  <c:v>3</c:v>
                </c:pt>
                <c:pt idx="10">
                  <c:v>3</c:v>
                </c:pt>
                <c:pt idx="11">
                  <c:v>7</c:v>
                </c:pt>
                <c:pt idx="12">
                  <c:v>8</c:v>
                </c:pt>
                <c:pt idx="13">
                  <c:v>6</c:v>
                </c:pt>
                <c:pt idx="14">
                  <c:v>6</c:v>
                </c:pt>
                <c:pt idx="15">
                  <c:v>8</c:v>
                </c:pt>
                <c:pt idx="16">
                  <c:v>4</c:v>
                </c:pt>
                <c:pt idx="17">
                  <c:v>6</c:v>
                </c:pt>
                <c:pt idx="18">
                  <c:v>5</c:v>
                </c:pt>
                <c:pt idx="19">
                  <c:v>4</c:v>
                </c:pt>
                <c:pt idx="20">
                  <c:v>9</c:v>
                </c:pt>
                <c:pt idx="21">
                  <c:v>5</c:v>
                </c:pt>
                <c:pt idx="22">
                  <c:v>5</c:v>
                </c:pt>
                <c:pt idx="23">
                  <c:v>6</c:v>
                </c:pt>
                <c:pt idx="24">
                  <c:v>8</c:v>
                </c:pt>
              </c:numCache>
            </c:numRef>
          </c:val>
          <c:extLst>
            <c:ext xmlns:c16="http://schemas.microsoft.com/office/drawing/2014/chart" uri="{C3380CC4-5D6E-409C-BE32-E72D297353CC}">
              <c16:uniqueId val="{00000034-751E-42AC-AB96-63CAFA35C757}"/>
            </c:ext>
          </c:extLst>
        </c:ser>
        <c:dLbls>
          <c:dLblPos val="outEnd"/>
          <c:showLegendKey val="0"/>
          <c:showVal val="1"/>
          <c:showCatName val="0"/>
          <c:showSerName val="0"/>
          <c:showPercent val="0"/>
          <c:showBubbleSize val="0"/>
        </c:dLbls>
        <c:gapWidth val="126"/>
        <c:overlap val="-27"/>
        <c:axId val="1676883105"/>
        <c:axId val="217477976"/>
      </c:barChart>
      <c:catAx>
        <c:axId val="167688310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7477976"/>
        <c:crosses val="autoZero"/>
        <c:auto val="1"/>
        <c:lblAlgn val="ctr"/>
        <c:lblOffset val="100"/>
        <c:noMultiLvlLbl val="1"/>
      </c:catAx>
      <c:valAx>
        <c:axId val="217477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CA" dirty="0"/>
                  <a:t>Time in</a:t>
                </a:r>
                <a:r>
                  <a:rPr lang="en-CA" baseline="0" dirty="0"/>
                  <a:t> Years</a:t>
                </a:r>
                <a:endParaRPr lang="en-CA" dirty="0"/>
              </a:p>
            </c:rich>
          </c:tx>
          <c:layout>
            <c:manualLayout>
              <c:xMode val="edge"/>
              <c:yMode val="edge"/>
              <c:x val="9.6751333502667018E-3"/>
              <c:y val="0.318526449653563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76883105"/>
        <c:crosses val="autoZero"/>
        <c:crossBetween val="between"/>
      </c:valAx>
      <c:spPr>
        <a:noFill/>
        <a:ln>
          <a:noFill/>
        </a:ln>
        <a:effectLst/>
      </c:spPr>
    </c:plotArea>
    <c:plotVisOnly val="1"/>
    <c:dispBlanksAs val="zero"/>
    <c:showDLblsOverMax val="1"/>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0648553546191335E-2"/>
          <c:y val="0.10887548658037462"/>
          <c:w val="0.89323423033659255"/>
          <c:h val="0.57097329420037191"/>
        </c:manualLayout>
      </c:layout>
      <c:barChart>
        <c:barDir val="col"/>
        <c:grouping val="clustered"/>
        <c:varyColors val="1"/>
        <c:ser>
          <c:idx val="0"/>
          <c:order val="0"/>
          <c:invertIfNegative val="1"/>
          <c:dPt>
            <c:idx val="0"/>
            <c:invertIfNegative val="1"/>
            <c:bubble3D val="0"/>
            <c:spPr>
              <a:solidFill>
                <a:schemeClr val="accent1">
                  <a:shade val="35000"/>
                </a:schemeClr>
              </a:solidFill>
              <a:ln>
                <a:noFill/>
              </a:ln>
              <a:effectLst/>
            </c:spPr>
            <c:extLst>
              <c:ext xmlns:c16="http://schemas.microsoft.com/office/drawing/2014/chart" uri="{C3380CC4-5D6E-409C-BE32-E72D297353CC}">
                <c16:uniqueId val="{00000001-3DBA-4E56-BE2F-4C406B90B4C2}"/>
              </c:ext>
            </c:extLst>
          </c:dPt>
          <c:dPt>
            <c:idx val="1"/>
            <c:invertIfNegative val="1"/>
            <c:bubble3D val="0"/>
            <c:spPr>
              <a:solidFill>
                <a:schemeClr val="accent1">
                  <a:shade val="40000"/>
                </a:schemeClr>
              </a:solidFill>
              <a:ln>
                <a:noFill/>
              </a:ln>
              <a:effectLst/>
            </c:spPr>
            <c:extLst>
              <c:ext xmlns:c16="http://schemas.microsoft.com/office/drawing/2014/chart" uri="{C3380CC4-5D6E-409C-BE32-E72D297353CC}">
                <c16:uniqueId val="{00000003-3DBA-4E56-BE2F-4C406B90B4C2}"/>
              </c:ext>
            </c:extLst>
          </c:dPt>
          <c:dPt>
            <c:idx val="2"/>
            <c:invertIfNegative val="1"/>
            <c:bubble3D val="0"/>
            <c:spPr>
              <a:solidFill>
                <a:schemeClr val="accent1">
                  <a:shade val="46000"/>
                </a:schemeClr>
              </a:solidFill>
              <a:ln>
                <a:noFill/>
              </a:ln>
              <a:effectLst/>
            </c:spPr>
            <c:extLst>
              <c:ext xmlns:c16="http://schemas.microsoft.com/office/drawing/2014/chart" uri="{C3380CC4-5D6E-409C-BE32-E72D297353CC}">
                <c16:uniqueId val="{00000005-3DBA-4E56-BE2F-4C406B90B4C2}"/>
              </c:ext>
            </c:extLst>
          </c:dPt>
          <c:dPt>
            <c:idx val="3"/>
            <c:invertIfNegative val="1"/>
            <c:bubble3D val="0"/>
            <c:spPr>
              <a:solidFill>
                <a:schemeClr val="accent1">
                  <a:shade val="51000"/>
                </a:schemeClr>
              </a:solidFill>
              <a:ln>
                <a:noFill/>
              </a:ln>
              <a:effectLst/>
            </c:spPr>
            <c:extLst>
              <c:ext xmlns:c16="http://schemas.microsoft.com/office/drawing/2014/chart" uri="{C3380CC4-5D6E-409C-BE32-E72D297353CC}">
                <c16:uniqueId val="{00000007-3DBA-4E56-BE2F-4C406B90B4C2}"/>
              </c:ext>
            </c:extLst>
          </c:dPt>
          <c:dPt>
            <c:idx val="4"/>
            <c:invertIfNegative val="1"/>
            <c:bubble3D val="0"/>
            <c:spPr>
              <a:solidFill>
                <a:schemeClr val="accent1">
                  <a:shade val="56000"/>
                </a:schemeClr>
              </a:solidFill>
              <a:ln>
                <a:noFill/>
              </a:ln>
              <a:effectLst/>
            </c:spPr>
            <c:extLst>
              <c:ext xmlns:c16="http://schemas.microsoft.com/office/drawing/2014/chart" uri="{C3380CC4-5D6E-409C-BE32-E72D297353CC}">
                <c16:uniqueId val="{00000009-3DBA-4E56-BE2F-4C406B90B4C2}"/>
              </c:ext>
            </c:extLst>
          </c:dPt>
          <c:dPt>
            <c:idx val="5"/>
            <c:invertIfNegative val="1"/>
            <c:bubble3D val="0"/>
            <c:spPr>
              <a:solidFill>
                <a:schemeClr val="accent1">
                  <a:shade val="62000"/>
                </a:schemeClr>
              </a:solidFill>
              <a:ln>
                <a:noFill/>
              </a:ln>
              <a:effectLst/>
            </c:spPr>
            <c:extLst>
              <c:ext xmlns:c16="http://schemas.microsoft.com/office/drawing/2014/chart" uri="{C3380CC4-5D6E-409C-BE32-E72D297353CC}">
                <c16:uniqueId val="{0000000B-3DBA-4E56-BE2F-4C406B90B4C2}"/>
              </c:ext>
            </c:extLst>
          </c:dPt>
          <c:dPt>
            <c:idx val="6"/>
            <c:invertIfNegative val="1"/>
            <c:bubble3D val="0"/>
            <c:spPr>
              <a:solidFill>
                <a:schemeClr val="accent1">
                  <a:shade val="67000"/>
                </a:schemeClr>
              </a:solidFill>
              <a:ln>
                <a:noFill/>
              </a:ln>
              <a:effectLst/>
            </c:spPr>
            <c:extLst>
              <c:ext xmlns:c16="http://schemas.microsoft.com/office/drawing/2014/chart" uri="{C3380CC4-5D6E-409C-BE32-E72D297353CC}">
                <c16:uniqueId val="{0000000D-3DBA-4E56-BE2F-4C406B90B4C2}"/>
              </c:ext>
            </c:extLst>
          </c:dPt>
          <c:dPt>
            <c:idx val="7"/>
            <c:invertIfNegative val="1"/>
            <c:bubble3D val="0"/>
            <c:spPr>
              <a:solidFill>
                <a:schemeClr val="accent1">
                  <a:shade val="73000"/>
                </a:schemeClr>
              </a:solidFill>
              <a:ln>
                <a:noFill/>
              </a:ln>
              <a:effectLst/>
            </c:spPr>
            <c:extLst>
              <c:ext xmlns:c16="http://schemas.microsoft.com/office/drawing/2014/chart" uri="{C3380CC4-5D6E-409C-BE32-E72D297353CC}">
                <c16:uniqueId val="{0000000F-3DBA-4E56-BE2F-4C406B90B4C2}"/>
              </c:ext>
            </c:extLst>
          </c:dPt>
          <c:dPt>
            <c:idx val="8"/>
            <c:invertIfNegative val="1"/>
            <c:bubble3D val="0"/>
            <c:spPr>
              <a:solidFill>
                <a:schemeClr val="accent1">
                  <a:shade val="78000"/>
                </a:schemeClr>
              </a:solidFill>
              <a:ln>
                <a:noFill/>
              </a:ln>
              <a:effectLst/>
            </c:spPr>
            <c:extLst>
              <c:ext xmlns:c16="http://schemas.microsoft.com/office/drawing/2014/chart" uri="{C3380CC4-5D6E-409C-BE32-E72D297353CC}">
                <c16:uniqueId val="{00000011-3DBA-4E56-BE2F-4C406B90B4C2}"/>
              </c:ext>
            </c:extLst>
          </c:dPt>
          <c:dPt>
            <c:idx val="9"/>
            <c:invertIfNegative val="1"/>
            <c:bubble3D val="0"/>
            <c:spPr>
              <a:solidFill>
                <a:schemeClr val="accent1">
                  <a:shade val="83000"/>
                </a:schemeClr>
              </a:solidFill>
              <a:ln>
                <a:noFill/>
              </a:ln>
              <a:effectLst/>
            </c:spPr>
            <c:extLst>
              <c:ext xmlns:c16="http://schemas.microsoft.com/office/drawing/2014/chart" uri="{C3380CC4-5D6E-409C-BE32-E72D297353CC}">
                <c16:uniqueId val="{00000013-3DBA-4E56-BE2F-4C406B90B4C2}"/>
              </c:ext>
            </c:extLst>
          </c:dPt>
          <c:dPt>
            <c:idx val="10"/>
            <c:invertIfNegative val="1"/>
            <c:bubble3D val="0"/>
            <c:spPr>
              <a:solidFill>
                <a:schemeClr val="accent1">
                  <a:shade val="89000"/>
                </a:schemeClr>
              </a:solidFill>
              <a:ln>
                <a:noFill/>
              </a:ln>
              <a:effectLst/>
            </c:spPr>
            <c:extLst>
              <c:ext xmlns:c16="http://schemas.microsoft.com/office/drawing/2014/chart" uri="{C3380CC4-5D6E-409C-BE32-E72D297353CC}">
                <c16:uniqueId val="{00000015-3DBA-4E56-BE2F-4C406B90B4C2}"/>
              </c:ext>
            </c:extLst>
          </c:dPt>
          <c:dPt>
            <c:idx val="11"/>
            <c:invertIfNegative val="1"/>
            <c:bubble3D val="0"/>
            <c:spPr>
              <a:solidFill>
                <a:schemeClr val="accent1">
                  <a:shade val="94000"/>
                </a:schemeClr>
              </a:solidFill>
              <a:ln>
                <a:noFill/>
              </a:ln>
              <a:effectLst/>
            </c:spPr>
            <c:extLst>
              <c:ext xmlns:c16="http://schemas.microsoft.com/office/drawing/2014/chart" uri="{C3380CC4-5D6E-409C-BE32-E72D297353CC}">
                <c16:uniqueId val="{00000017-3DBA-4E56-BE2F-4C406B90B4C2}"/>
              </c:ext>
            </c:extLst>
          </c:dPt>
          <c:dPt>
            <c:idx val="12"/>
            <c:invertIfNegative val="1"/>
            <c:bubble3D val="0"/>
            <c:spPr>
              <a:solidFill>
                <a:schemeClr val="accent1"/>
              </a:solidFill>
              <a:ln>
                <a:noFill/>
              </a:ln>
              <a:effectLst/>
            </c:spPr>
            <c:extLst>
              <c:ext xmlns:c16="http://schemas.microsoft.com/office/drawing/2014/chart" uri="{C3380CC4-5D6E-409C-BE32-E72D297353CC}">
                <c16:uniqueId val="{00000019-3DBA-4E56-BE2F-4C406B90B4C2}"/>
              </c:ext>
            </c:extLst>
          </c:dPt>
          <c:dPt>
            <c:idx val="13"/>
            <c:invertIfNegative val="1"/>
            <c:bubble3D val="0"/>
            <c:spPr>
              <a:solidFill>
                <a:schemeClr val="accent1">
                  <a:tint val="95000"/>
                </a:schemeClr>
              </a:solidFill>
              <a:ln>
                <a:noFill/>
              </a:ln>
              <a:effectLst/>
            </c:spPr>
            <c:extLst>
              <c:ext xmlns:c16="http://schemas.microsoft.com/office/drawing/2014/chart" uri="{C3380CC4-5D6E-409C-BE32-E72D297353CC}">
                <c16:uniqueId val="{0000001B-3DBA-4E56-BE2F-4C406B90B4C2}"/>
              </c:ext>
            </c:extLst>
          </c:dPt>
          <c:dPt>
            <c:idx val="14"/>
            <c:invertIfNegative val="1"/>
            <c:bubble3D val="0"/>
            <c:spPr>
              <a:solidFill>
                <a:schemeClr val="accent1">
                  <a:tint val="90000"/>
                </a:schemeClr>
              </a:solidFill>
              <a:ln>
                <a:noFill/>
              </a:ln>
              <a:effectLst/>
            </c:spPr>
            <c:extLst>
              <c:ext xmlns:c16="http://schemas.microsoft.com/office/drawing/2014/chart" uri="{C3380CC4-5D6E-409C-BE32-E72D297353CC}">
                <c16:uniqueId val="{0000001D-3DBA-4E56-BE2F-4C406B90B4C2}"/>
              </c:ext>
            </c:extLst>
          </c:dPt>
          <c:dPt>
            <c:idx val="15"/>
            <c:invertIfNegative val="1"/>
            <c:bubble3D val="0"/>
            <c:spPr>
              <a:solidFill>
                <a:schemeClr val="accent1">
                  <a:tint val="84000"/>
                </a:schemeClr>
              </a:solidFill>
              <a:ln>
                <a:noFill/>
              </a:ln>
              <a:effectLst/>
            </c:spPr>
            <c:extLst>
              <c:ext xmlns:c16="http://schemas.microsoft.com/office/drawing/2014/chart" uri="{C3380CC4-5D6E-409C-BE32-E72D297353CC}">
                <c16:uniqueId val="{0000001F-3DBA-4E56-BE2F-4C406B90B4C2}"/>
              </c:ext>
            </c:extLst>
          </c:dPt>
          <c:dPt>
            <c:idx val="16"/>
            <c:invertIfNegative val="1"/>
            <c:bubble3D val="0"/>
            <c:spPr>
              <a:solidFill>
                <a:schemeClr val="accent1">
                  <a:tint val="79000"/>
                </a:schemeClr>
              </a:solidFill>
              <a:ln>
                <a:noFill/>
              </a:ln>
              <a:effectLst/>
            </c:spPr>
            <c:extLst>
              <c:ext xmlns:c16="http://schemas.microsoft.com/office/drawing/2014/chart" uri="{C3380CC4-5D6E-409C-BE32-E72D297353CC}">
                <c16:uniqueId val="{00000021-3DBA-4E56-BE2F-4C406B90B4C2}"/>
              </c:ext>
            </c:extLst>
          </c:dPt>
          <c:dPt>
            <c:idx val="17"/>
            <c:invertIfNegative val="1"/>
            <c:bubble3D val="0"/>
            <c:spPr>
              <a:solidFill>
                <a:schemeClr val="accent1">
                  <a:tint val="74000"/>
                </a:schemeClr>
              </a:solidFill>
              <a:ln>
                <a:noFill/>
              </a:ln>
              <a:effectLst/>
            </c:spPr>
            <c:extLst>
              <c:ext xmlns:c16="http://schemas.microsoft.com/office/drawing/2014/chart" uri="{C3380CC4-5D6E-409C-BE32-E72D297353CC}">
                <c16:uniqueId val="{00000023-3DBA-4E56-BE2F-4C406B90B4C2}"/>
              </c:ext>
            </c:extLst>
          </c:dPt>
          <c:dPt>
            <c:idx val="18"/>
            <c:invertIfNegative val="1"/>
            <c:bubble3D val="0"/>
            <c:spPr>
              <a:solidFill>
                <a:schemeClr val="accent1">
                  <a:tint val="68000"/>
                </a:schemeClr>
              </a:solidFill>
              <a:ln>
                <a:noFill/>
              </a:ln>
              <a:effectLst/>
            </c:spPr>
            <c:extLst>
              <c:ext xmlns:c16="http://schemas.microsoft.com/office/drawing/2014/chart" uri="{C3380CC4-5D6E-409C-BE32-E72D297353CC}">
                <c16:uniqueId val="{00000025-3DBA-4E56-BE2F-4C406B90B4C2}"/>
              </c:ext>
            </c:extLst>
          </c:dPt>
          <c:dPt>
            <c:idx val="19"/>
            <c:invertIfNegative val="1"/>
            <c:bubble3D val="0"/>
            <c:spPr>
              <a:solidFill>
                <a:schemeClr val="accent1">
                  <a:tint val="63000"/>
                </a:schemeClr>
              </a:solidFill>
              <a:ln>
                <a:noFill/>
              </a:ln>
              <a:effectLst/>
            </c:spPr>
            <c:extLst>
              <c:ext xmlns:c16="http://schemas.microsoft.com/office/drawing/2014/chart" uri="{C3380CC4-5D6E-409C-BE32-E72D297353CC}">
                <c16:uniqueId val="{00000027-3DBA-4E56-BE2F-4C406B90B4C2}"/>
              </c:ext>
            </c:extLst>
          </c:dPt>
          <c:dPt>
            <c:idx val="20"/>
            <c:invertIfNegative val="1"/>
            <c:bubble3D val="0"/>
            <c:spPr>
              <a:solidFill>
                <a:schemeClr val="accent1">
                  <a:tint val="57000"/>
                </a:schemeClr>
              </a:solidFill>
              <a:ln>
                <a:noFill/>
              </a:ln>
              <a:effectLst/>
            </c:spPr>
            <c:extLst>
              <c:ext xmlns:c16="http://schemas.microsoft.com/office/drawing/2014/chart" uri="{C3380CC4-5D6E-409C-BE32-E72D297353CC}">
                <c16:uniqueId val="{00000029-3DBA-4E56-BE2F-4C406B90B4C2}"/>
              </c:ext>
            </c:extLst>
          </c:dPt>
          <c:dPt>
            <c:idx val="21"/>
            <c:invertIfNegative val="1"/>
            <c:bubble3D val="0"/>
            <c:spPr>
              <a:solidFill>
                <a:schemeClr val="accent1">
                  <a:tint val="52000"/>
                </a:schemeClr>
              </a:solidFill>
              <a:ln>
                <a:noFill/>
              </a:ln>
              <a:effectLst/>
            </c:spPr>
            <c:extLst>
              <c:ext xmlns:c16="http://schemas.microsoft.com/office/drawing/2014/chart" uri="{C3380CC4-5D6E-409C-BE32-E72D297353CC}">
                <c16:uniqueId val="{0000002B-3DBA-4E56-BE2F-4C406B90B4C2}"/>
              </c:ext>
            </c:extLst>
          </c:dPt>
          <c:dPt>
            <c:idx val="22"/>
            <c:invertIfNegative val="1"/>
            <c:bubble3D val="0"/>
            <c:spPr>
              <a:solidFill>
                <a:schemeClr val="accent1">
                  <a:tint val="47000"/>
                </a:schemeClr>
              </a:solidFill>
              <a:ln>
                <a:noFill/>
              </a:ln>
              <a:effectLst/>
            </c:spPr>
            <c:extLst>
              <c:ext xmlns:c16="http://schemas.microsoft.com/office/drawing/2014/chart" uri="{C3380CC4-5D6E-409C-BE32-E72D297353CC}">
                <c16:uniqueId val="{0000002D-3DBA-4E56-BE2F-4C406B90B4C2}"/>
              </c:ext>
            </c:extLst>
          </c:dPt>
          <c:dPt>
            <c:idx val="23"/>
            <c:invertIfNegative val="1"/>
            <c:bubble3D val="0"/>
            <c:spPr>
              <a:solidFill>
                <a:schemeClr val="accent1">
                  <a:tint val="41000"/>
                </a:schemeClr>
              </a:solidFill>
              <a:ln>
                <a:noFill/>
              </a:ln>
              <a:effectLst/>
            </c:spPr>
            <c:extLst>
              <c:ext xmlns:c16="http://schemas.microsoft.com/office/drawing/2014/chart" uri="{C3380CC4-5D6E-409C-BE32-E72D297353CC}">
                <c16:uniqueId val="{0000002F-3DBA-4E56-BE2F-4C406B90B4C2}"/>
              </c:ext>
            </c:extLst>
          </c:dPt>
          <c:dPt>
            <c:idx val="24"/>
            <c:invertIfNegative val="1"/>
            <c:bubble3D val="0"/>
            <c:spPr>
              <a:solidFill>
                <a:schemeClr val="accent1">
                  <a:tint val="36000"/>
                </a:schemeClr>
              </a:solidFill>
              <a:ln>
                <a:noFill/>
              </a:ln>
              <a:effectLst/>
            </c:spPr>
            <c:extLst>
              <c:ext xmlns:c16="http://schemas.microsoft.com/office/drawing/2014/chart" uri="{C3380CC4-5D6E-409C-BE32-E72D297353CC}">
                <c16:uniqueId val="{00000031-3DBA-4E56-BE2F-4C406B90B4C2}"/>
              </c:ext>
            </c:extLst>
          </c:dPt>
          <c:dPt>
            <c:idx val="25"/>
            <c:invertIfNegative val="1"/>
            <c:bubble3D val="0"/>
            <c:spPr>
              <a:solidFill>
                <a:schemeClr val="accent1">
                  <a:tint val="30000"/>
                </a:schemeClr>
              </a:solidFill>
              <a:ln>
                <a:noFill/>
              </a:ln>
              <a:effectLst/>
            </c:spPr>
            <c:extLst>
              <c:ext xmlns:c16="http://schemas.microsoft.com/office/drawing/2014/chart" uri="{C3380CC4-5D6E-409C-BE32-E72D297353CC}">
                <c16:uniqueId val="{00000033-3DBA-4E56-BE2F-4C406B90B4C2}"/>
              </c:ext>
            </c:extLst>
          </c:dPt>
          <c:dPt>
            <c:idx val="26"/>
            <c:invertIfNegative val="1"/>
            <c:bubble3D val="0"/>
            <c:spPr>
              <a:solidFill>
                <a:schemeClr val="accent1">
                  <a:tint val="25000"/>
                </a:schemeClr>
              </a:solidFill>
              <a:ln>
                <a:noFill/>
              </a:ln>
              <a:effectLst/>
            </c:spPr>
            <c:extLst>
              <c:ext xmlns:c16="http://schemas.microsoft.com/office/drawing/2014/chart" uri="{C3380CC4-5D6E-409C-BE32-E72D297353CC}">
                <c16:uniqueId val="{00000035-3DBA-4E56-BE2F-4C406B90B4C2}"/>
              </c:ext>
            </c:extLst>
          </c:dPt>
          <c:dPt>
            <c:idx val="27"/>
            <c:invertIfNegative val="1"/>
            <c:bubble3D val="0"/>
            <c:spPr>
              <a:solidFill>
                <a:schemeClr val="accent1">
                  <a:tint val="20000"/>
                </a:schemeClr>
              </a:solidFill>
              <a:ln>
                <a:noFill/>
              </a:ln>
              <a:effectLst/>
            </c:spPr>
            <c:extLst>
              <c:ext xmlns:c16="http://schemas.microsoft.com/office/drawing/2014/chart" uri="{C3380CC4-5D6E-409C-BE32-E72D297353CC}">
                <c16:uniqueId val="{00000037-3DBA-4E56-BE2F-4C406B90B4C2}"/>
              </c:ext>
            </c:extLst>
          </c:dPt>
          <c:dPt>
            <c:idx val="28"/>
            <c:invertIfNegative val="1"/>
            <c:bubble3D val="0"/>
            <c:spPr>
              <a:solidFill>
                <a:schemeClr val="accent1">
                  <a:tint val="14000"/>
                </a:schemeClr>
              </a:solidFill>
              <a:ln>
                <a:noFill/>
              </a:ln>
              <a:effectLst/>
            </c:spPr>
            <c:extLst>
              <c:ext xmlns:c16="http://schemas.microsoft.com/office/drawing/2014/chart" uri="{C3380CC4-5D6E-409C-BE32-E72D297353CC}">
                <c16:uniqueId val="{00000039-3DBA-4E56-BE2F-4C406B90B4C2}"/>
              </c:ext>
            </c:extLst>
          </c:dPt>
          <c:dPt>
            <c:idx val="29"/>
            <c:invertIfNegative val="1"/>
            <c:bubble3D val="0"/>
            <c:spPr>
              <a:solidFill>
                <a:schemeClr val="accent1">
                  <a:tint val="9000"/>
                </a:schemeClr>
              </a:solidFill>
              <a:ln>
                <a:noFill/>
              </a:ln>
              <a:effectLst/>
            </c:spPr>
            <c:extLst>
              <c:ext xmlns:c16="http://schemas.microsoft.com/office/drawing/2014/chart" uri="{C3380CC4-5D6E-409C-BE32-E72D297353CC}">
                <c16:uniqueId val="{0000003B-3DBA-4E56-BE2F-4C406B90B4C2}"/>
              </c:ext>
            </c:extLst>
          </c:dPt>
          <c:dPt>
            <c:idx val="30"/>
            <c:invertIfNegative val="1"/>
            <c:bubble3D val="0"/>
            <c:spPr>
              <a:solidFill>
                <a:schemeClr val="accent1">
                  <a:tint val="4000"/>
                </a:schemeClr>
              </a:solidFill>
              <a:ln>
                <a:noFill/>
              </a:ln>
              <a:effectLst/>
            </c:spPr>
            <c:extLst>
              <c:ext xmlns:c16="http://schemas.microsoft.com/office/drawing/2014/chart" uri="{C3380CC4-5D6E-409C-BE32-E72D297353CC}">
                <c16:uniqueId val="{0000003D-3DBA-4E56-BE2F-4C406B90B4C2}"/>
              </c:ext>
            </c:extLst>
          </c:dPt>
          <c:dPt>
            <c:idx val="31"/>
            <c:invertIfNegative val="1"/>
            <c:bubble3D val="0"/>
            <c:spPr>
              <a:solidFill>
                <a:schemeClr val="accent1">
                  <a:tint val="98000"/>
                </a:schemeClr>
              </a:solidFill>
              <a:ln>
                <a:noFill/>
              </a:ln>
              <a:effectLst/>
            </c:spPr>
            <c:extLst>
              <c:ext xmlns:c16="http://schemas.microsoft.com/office/drawing/2014/chart" uri="{C3380CC4-5D6E-409C-BE32-E72D297353CC}">
                <c16:uniqueId val="{0000003F-3DBA-4E56-BE2F-4C406B90B4C2}"/>
              </c:ext>
            </c:extLst>
          </c:dPt>
          <c:dPt>
            <c:idx val="32"/>
            <c:invertIfNegative val="1"/>
            <c:bubble3D val="0"/>
            <c:spPr>
              <a:solidFill>
                <a:schemeClr val="accent1">
                  <a:tint val="93000"/>
                </a:schemeClr>
              </a:solidFill>
              <a:ln>
                <a:noFill/>
              </a:ln>
              <a:effectLst/>
            </c:spPr>
            <c:extLst>
              <c:ext xmlns:c16="http://schemas.microsoft.com/office/drawing/2014/chart" uri="{C3380CC4-5D6E-409C-BE32-E72D297353CC}">
                <c16:uniqueId val="{00000041-3DBA-4E56-BE2F-4C406B90B4C2}"/>
              </c:ext>
            </c:extLst>
          </c:dPt>
          <c:dPt>
            <c:idx val="33"/>
            <c:invertIfNegative val="1"/>
            <c:bubble3D val="0"/>
            <c:spPr>
              <a:solidFill>
                <a:schemeClr val="accent1">
                  <a:tint val="87000"/>
                </a:schemeClr>
              </a:solidFill>
              <a:ln>
                <a:noFill/>
              </a:ln>
              <a:effectLst/>
            </c:spPr>
            <c:extLst>
              <c:ext xmlns:c16="http://schemas.microsoft.com/office/drawing/2014/chart" uri="{C3380CC4-5D6E-409C-BE32-E72D297353CC}">
                <c16:uniqueId val="{00000043-3DBA-4E56-BE2F-4C406B90B4C2}"/>
              </c:ext>
            </c:extLst>
          </c:dPt>
          <c:dPt>
            <c:idx val="34"/>
            <c:invertIfNegative val="1"/>
            <c:bubble3D val="0"/>
            <c:spPr>
              <a:solidFill>
                <a:schemeClr val="accent1">
                  <a:tint val="82000"/>
                </a:schemeClr>
              </a:solidFill>
              <a:ln>
                <a:noFill/>
              </a:ln>
              <a:effectLst/>
            </c:spPr>
            <c:extLst>
              <c:ext xmlns:c16="http://schemas.microsoft.com/office/drawing/2014/chart" uri="{C3380CC4-5D6E-409C-BE32-E72D297353CC}">
                <c16:uniqueId val="{00000045-3DBA-4E56-BE2F-4C406B90B4C2}"/>
              </c:ext>
            </c:extLst>
          </c:dPt>
          <c:dPt>
            <c:idx val="35"/>
            <c:invertIfNegative val="1"/>
            <c:bubble3D val="0"/>
            <c:spPr>
              <a:solidFill>
                <a:schemeClr val="accent1">
                  <a:tint val="77000"/>
                </a:schemeClr>
              </a:solidFill>
              <a:ln>
                <a:noFill/>
              </a:ln>
              <a:effectLst/>
            </c:spPr>
            <c:extLst>
              <c:ext xmlns:c16="http://schemas.microsoft.com/office/drawing/2014/chart" uri="{C3380CC4-5D6E-409C-BE32-E72D297353CC}">
                <c16:uniqueId val="{00000047-3DBA-4E56-BE2F-4C406B90B4C2}"/>
              </c:ext>
            </c:extLst>
          </c:dPt>
          <c:dPt>
            <c:idx val="36"/>
            <c:invertIfNegative val="1"/>
            <c:bubble3D val="0"/>
            <c:spPr>
              <a:solidFill>
                <a:schemeClr val="accent1">
                  <a:tint val="71000"/>
                </a:schemeClr>
              </a:solidFill>
              <a:ln>
                <a:noFill/>
              </a:ln>
              <a:effectLst/>
            </c:spPr>
            <c:extLst>
              <c:ext xmlns:c16="http://schemas.microsoft.com/office/drawing/2014/chart" uri="{C3380CC4-5D6E-409C-BE32-E72D297353CC}">
                <c16:uniqueId val="{00000049-3DBA-4E56-BE2F-4C406B90B4C2}"/>
              </c:ext>
            </c:extLst>
          </c:dPt>
          <c:dPt>
            <c:idx val="37"/>
            <c:invertIfNegative val="1"/>
            <c:bubble3D val="0"/>
            <c:spPr>
              <a:solidFill>
                <a:schemeClr val="accent1">
                  <a:tint val="66000"/>
                </a:schemeClr>
              </a:solidFill>
              <a:ln>
                <a:noFill/>
              </a:ln>
              <a:effectLst/>
            </c:spPr>
            <c:extLst>
              <c:ext xmlns:c16="http://schemas.microsoft.com/office/drawing/2014/chart" uri="{C3380CC4-5D6E-409C-BE32-E72D297353CC}">
                <c16:uniqueId val="{0000004B-3DBA-4E56-BE2F-4C406B90B4C2}"/>
              </c:ext>
            </c:extLst>
          </c:dPt>
          <c:dPt>
            <c:idx val="38"/>
            <c:invertIfNegative val="1"/>
            <c:bubble3D val="0"/>
            <c:spPr>
              <a:solidFill>
                <a:schemeClr val="accent1">
                  <a:tint val="60000"/>
                </a:schemeClr>
              </a:solidFill>
              <a:ln>
                <a:noFill/>
              </a:ln>
              <a:effectLst/>
            </c:spPr>
            <c:extLst>
              <c:ext xmlns:c16="http://schemas.microsoft.com/office/drawing/2014/chart" uri="{C3380CC4-5D6E-409C-BE32-E72D297353CC}">
                <c16:uniqueId val="{0000004D-3DBA-4E56-BE2F-4C406B90B4C2}"/>
              </c:ext>
            </c:extLst>
          </c:dPt>
          <c:dPt>
            <c:idx val="39"/>
            <c:invertIfNegative val="1"/>
            <c:bubble3D val="0"/>
            <c:spPr>
              <a:solidFill>
                <a:schemeClr val="accent1">
                  <a:tint val="55000"/>
                </a:schemeClr>
              </a:solidFill>
              <a:ln>
                <a:noFill/>
              </a:ln>
              <a:effectLst/>
            </c:spPr>
            <c:extLst>
              <c:ext xmlns:c16="http://schemas.microsoft.com/office/drawing/2014/chart" uri="{C3380CC4-5D6E-409C-BE32-E72D297353CC}">
                <c16:uniqueId val="{0000004F-3DBA-4E56-BE2F-4C406B90B4C2}"/>
              </c:ext>
            </c:extLst>
          </c:dPt>
          <c:dPt>
            <c:idx val="40"/>
            <c:invertIfNegative val="1"/>
            <c:bubble3D val="0"/>
            <c:spPr>
              <a:solidFill>
                <a:schemeClr val="accent1">
                  <a:tint val="50000"/>
                </a:schemeClr>
              </a:solidFill>
              <a:ln>
                <a:noFill/>
              </a:ln>
              <a:effectLst/>
            </c:spPr>
            <c:extLst>
              <c:ext xmlns:c16="http://schemas.microsoft.com/office/drawing/2014/chart" uri="{C3380CC4-5D6E-409C-BE32-E72D297353CC}">
                <c16:uniqueId val="{00000051-3DBA-4E56-BE2F-4C406B90B4C2}"/>
              </c:ext>
            </c:extLst>
          </c:dPt>
          <c:dPt>
            <c:idx val="41"/>
            <c:invertIfNegative val="1"/>
            <c:bubble3D val="0"/>
            <c:spPr>
              <a:solidFill>
                <a:schemeClr val="accent1">
                  <a:tint val="44000"/>
                </a:schemeClr>
              </a:solidFill>
              <a:ln>
                <a:noFill/>
              </a:ln>
              <a:effectLst/>
            </c:spPr>
            <c:extLst>
              <c:ext xmlns:c16="http://schemas.microsoft.com/office/drawing/2014/chart" uri="{C3380CC4-5D6E-409C-BE32-E72D297353CC}">
                <c16:uniqueId val="{00000053-3DBA-4E56-BE2F-4C406B90B4C2}"/>
              </c:ext>
            </c:extLst>
          </c:dPt>
          <c:dPt>
            <c:idx val="42"/>
            <c:invertIfNegative val="1"/>
            <c:bubble3D val="0"/>
            <c:spPr>
              <a:solidFill>
                <a:schemeClr val="accent1">
                  <a:tint val="39000"/>
                </a:schemeClr>
              </a:solidFill>
              <a:ln>
                <a:noFill/>
              </a:ln>
              <a:effectLst/>
            </c:spPr>
            <c:extLst>
              <c:ext xmlns:c16="http://schemas.microsoft.com/office/drawing/2014/chart" uri="{C3380CC4-5D6E-409C-BE32-E72D297353CC}">
                <c16:uniqueId val="{00000055-3DBA-4E56-BE2F-4C406B90B4C2}"/>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5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Sheet1!$D$5:$D$29</c:f>
              <c:strCache>
                <c:ptCount val="25"/>
                <c:pt idx="0">
                  <c:v>Cessna SkyCatcher</c:v>
                </c:pt>
                <c:pt idx="1">
                  <c:v>Cessna Mustang</c:v>
                </c:pt>
                <c:pt idx="2">
                  <c:v>Mooney M10</c:v>
                </c:pt>
                <c:pt idx="3">
                  <c:v>Sino Swearingen/Emivest/Syberjet SJ30</c:v>
                </c:pt>
                <c:pt idx="4">
                  <c:v>Eclipse/One Aviation E550 &amp; E500</c:v>
                </c:pt>
                <c:pt idx="5">
                  <c:v>Farnborough/Kestrel One Aviation K 350</c:v>
                </c:pt>
                <c:pt idx="6">
                  <c:v>Cirrus Vision</c:v>
                </c:pt>
                <c:pt idx="7">
                  <c:v>Cirrus SR22</c:v>
                </c:pt>
                <c:pt idx="8">
                  <c:v>Honda Hondajet</c:v>
                </c:pt>
                <c:pt idx="9">
                  <c:v>Embraer Phenom 100</c:v>
                </c:pt>
                <c:pt idx="10">
                  <c:v>Embraer Phenom 300</c:v>
                </c:pt>
                <c:pt idx="11">
                  <c:v>Metal Master Flaris LAR01</c:v>
                </c:pt>
                <c:pt idx="12">
                  <c:v>Adam A500</c:v>
                </c:pt>
                <c:pt idx="13">
                  <c:v>Adam A700</c:v>
                </c:pt>
                <c:pt idx="14">
                  <c:v>ATG Javelin</c:v>
                </c:pt>
                <c:pt idx="15">
                  <c:v>Diamond Aircraft D-Jet</c:v>
                </c:pt>
                <c:pt idx="16">
                  <c:v>Epic Victory</c:v>
                </c:pt>
                <c:pt idx="17">
                  <c:v>Epic E1000</c:v>
                </c:pt>
                <c:pt idx="18">
                  <c:v>Piper PiperJet</c:v>
                </c:pt>
                <c:pt idx="19">
                  <c:v>Piper 600</c:v>
                </c:pt>
                <c:pt idx="20">
                  <c:v>Icon A5</c:v>
                </c:pt>
                <c:pt idx="21">
                  <c:v>Pilatus PC24</c:v>
                </c:pt>
                <c:pt idx="22">
                  <c:v>Pilatus PC12</c:v>
                </c:pt>
                <c:pt idx="23">
                  <c:v>Socata TBM 700</c:v>
                </c:pt>
                <c:pt idx="24">
                  <c:v>Piaggio Avanti</c:v>
                </c:pt>
              </c:strCache>
            </c:strRef>
          </c:cat>
          <c:val>
            <c:numRef>
              <c:f>Sheet1!$N$5:$N$29</c:f>
              <c:numCache>
                <c:formatCode>"$"#,##0.00</c:formatCode>
                <c:ptCount val="25"/>
                <c:pt idx="0">
                  <c:v>28608000</c:v>
                </c:pt>
                <c:pt idx="1">
                  <c:v>1574500000</c:v>
                </c:pt>
                <c:pt idx="2">
                  <c:v>0</c:v>
                </c:pt>
                <c:pt idx="3">
                  <c:v>66451616</c:v>
                </c:pt>
                <c:pt idx="4">
                  <c:v>877535000</c:v>
                </c:pt>
                <c:pt idx="5">
                  <c:v>0</c:v>
                </c:pt>
                <c:pt idx="6">
                  <c:v>784000000</c:v>
                </c:pt>
                <c:pt idx="7">
                  <c:v>3510000000</c:v>
                </c:pt>
                <c:pt idx="8">
                  <c:v>276450000</c:v>
                </c:pt>
                <c:pt idx="9">
                  <c:v>1575200000</c:v>
                </c:pt>
                <c:pt idx="10">
                  <c:v>3930815000</c:v>
                </c:pt>
                <c:pt idx="11">
                  <c:v>0</c:v>
                </c:pt>
                <c:pt idx="12">
                  <c:v>6250000</c:v>
                </c:pt>
                <c:pt idx="13">
                  <c:v>0</c:v>
                </c:pt>
                <c:pt idx="14">
                  <c:v>0</c:v>
                </c:pt>
                <c:pt idx="15">
                  <c:v>0</c:v>
                </c:pt>
                <c:pt idx="16">
                  <c:v>0</c:v>
                </c:pt>
                <c:pt idx="17">
                  <c:v>32500000</c:v>
                </c:pt>
                <c:pt idx="18">
                  <c:v>0</c:v>
                </c:pt>
                <c:pt idx="19">
                  <c:v>114120000</c:v>
                </c:pt>
                <c:pt idx="20">
                  <c:v>9725000</c:v>
                </c:pt>
                <c:pt idx="21">
                  <c:v>106800000</c:v>
                </c:pt>
                <c:pt idx="22">
                  <c:v>7395000000</c:v>
                </c:pt>
                <c:pt idx="23">
                  <c:v>3173400000</c:v>
                </c:pt>
                <c:pt idx="24">
                  <c:v>1540000000</c:v>
                </c:pt>
              </c:numCache>
            </c:numRef>
          </c:val>
          <c:extLst>
            <c:ext xmlns:c16="http://schemas.microsoft.com/office/drawing/2014/chart" uri="{C3380CC4-5D6E-409C-BE32-E72D297353CC}">
              <c16:uniqueId val="{00000056-3DBA-4E56-BE2F-4C406B90B4C2}"/>
            </c:ext>
          </c:extLst>
        </c:ser>
        <c:dLbls>
          <c:dLblPos val="outEnd"/>
          <c:showLegendKey val="0"/>
          <c:showVal val="1"/>
          <c:showCatName val="0"/>
          <c:showSerName val="0"/>
          <c:showPercent val="0"/>
          <c:showBubbleSize val="0"/>
        </c:dLbls>
        <c:gapWidth val="127"/>
        <c:overlap val="-90"/>
        <c:axId val="197011409"/>
        <c:axId val="269676570"/>
      </c:barChart>
      <c:catAx>
        <c:axId val="19701140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spc="120" normalizeH="0" baseline="0">
                <a:solidFill>
                  <a:schemeClr val="tx1">
                    <a:lumMod val="65000"/>
                    <a:lumOff val="35000"/>
                  </a:schemeClr>
                </a:solidFill>
                <a:latin typeface="+mn-lt"/>
                <a:ea typeface="+mn-ea"/>
                <a:cs typeface="+mn-cs"/>
              </a:defRPr>
            </a:pPr>
            <a:endParaRPr lang="en-US"/>
          </a:p>
        </c:txPr>
        <c:crossAx val="269676570"/>
        <c:crosses val="autoZero"/>
        <c:auto val="1"/>
        <c:lblAlgn val="ctr"/>
        <c:lblOffset val="100"/>
        <c:noMultiLvlLbl val="1"/>
      </c:catAx>
      <c:valAx>
        <c:axId val="26967657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7011409"/>
        <c:crosses val="autoZero"/>
        <c:crossBetween val="between"/>
      </c:valAx>
      <c:spPr>
        <a:noFill/>
        <a:ln>
          <a:noFill/>
        </a:ln>
        <a:effectLst/>
      </c:spPr>
    </c:plotArea>
    <c:plotVisOnly val="1"/>
    <c:dispBlanksAs val="zero"/>
    <c:showDLblsOverMax val="1"/>
  </c:chart>
  <c:spPr>
    <a:noFill/>
    <a:ln>
      <a:no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0648553546191335E-2"/>
          <c:y val="0.1371226470099475"/>
          <c:w val="0.89323423033659255"/>
          <c:h val="0.54272613377079904"/>
        </c:manualLayout>
      </c:layout>
      <c:barChart>
        <c:barDir val="col"/>
        <c:grouping val="clustered"/>
        <c:varyColors val="1"/>
        <c:ser>
          <c:idx val="0"/>
          <c:order val="0"/>
          <c:invertIfNegative val="1"/>
          <c:dPt>
            <c:idx val="0"/>
            <c:invertIfNegative val="1"/>
            <c:bubble3D val="0"/>
            <c:spPr>
              <a:solidFill>
                <a:schemeClr val="accent1">
                  <a:shade val="35000"/>
                </a:schemeClr>
              </a:solidFill>
              <a:ln>
                <a:noFill/>
              </a:ln>
              <a:effectLst/>
            </c:spPr>
            <c:extLst>
              <c:ext xmlns:c16="http://schemas.microsoft.com/office/drawing/2014/chart" uri="{C3380CC4-5D6E-409C-BE32-E72D297353CC}">
                <c16:uniqueId val="{00000001-5056-4D22-9E8B-943CDD317082}"/>
              </c:ext>
            </c:extLst>
          </c:dPt>
          <c:dPt>
            <c:idx val="1"/>
            <c:invertIfNegative val="1"/>
            <c:bubble3D val="0"/>
            <c:spPr>
              <a:solidFill>
                <a:schemeClr val="accent1">
                  <a:shade val="40000"/>
                </a:schemeClr>
              </a:solidFill>
              <a:ln>
                <a:noFill/>
              </a:ln>
              <a:effectLst/>
            </c:spPr>
            <c:extLst>
              <c:ext xmlns:c16="http://schemas.microsoft.com/office/drawing/2014/chart" uri="{C3380CC4-5D6E-409C-BE32-E72D297353CC}">
                <c16:uniqueId val="{00000003-5056-4D22-9E8B-943CDD317082}"/>
              </c:ext>
            </c:extLst>
          </c:dPt>
          <c:dPt>
            <c:idx val="2"/>
            <c:invertIfNegative val="1"/>
            <c:bubble3D val="0"/>
            <c:spPr>
              <a:solidFill>
                <a:schemeClr val="accent1">
                  <a:shade val="46000"/>
                </a:schemeClr>
              </a:solidFill>
              <a:ln>
                <a:noFill/>
              </a:ln>
              <a:effectLst/>
            </c:spPr>
            <c:extLst>
              <c:ext xmlns:c16="http://schemas.microsoft.com/office/drawing/2014/chart" uri="{C3380CC4-5D6E-409C-BE32-E72D297353CC}">
                <c16:uniqueId val="{00000005-5056-4D22-9E8B-943CDD317082}"/>
              </c:ext>
            </c:extLst>
          </c:dPt>
          <c:dPt>
            <c:idx val="3"/>
            <c:invertIfNegative val="1"/>
            <c:bubble3D val="0"/>
            <c:spPr>
              <a:solidFill>
                <a:schemeClr val="accent1">
                  <a:shade val="51000"/>
                </a:schemeClr>
              </a:solidFill>
              <a:ln>
                <a:noFill/>
              </a:ln>
              <a:effectLst/>
            </c:spPr>
            <c:extLst>
              <c:ext xmlns:c16="http://schemas.microsoft.com/office/drawing/2014/chart" uri="{C3380CC4-5D6E-409C-BE32-E72D297353CC}">
                <c16:uniqueId val="{00000007-5056-4D22-9E8B-943CDD317082}"/>
              </c:ext>
            </c:extLst>
          </c:dPt>
          <c:dPt>
            <c:idx val="4"/>
            <c:invertIfNegative val="1"/>
            <c:bubble3D val="0"/>
            <c:spPr>
              <a:solidFill>
                <a:schemeClr val="accent1">
                  <a:shade val="56000"/>
                </a:schemeClr>
              </a:solidFill>
              <a:ln>
                <a:noFill/>
              </a:ln>
              <a:effectLst/>
            </c:spPr>
            <c:extLst>
              <c:ext xmlns:c16="http://schemas.microsoft.com/office/drawing/2014/chart" uri="{C3380CC4-5D6E-409C-BE32-E72D297353CC}">
                <c16:uniqueId val="{00000009-5056-4D22-9E8B-943CDD317082}"/>
              </c:ext>
            </c:extLst>
          </c:dPt>
          <c:dPt>
            <c:idx val="5"/>
            <c:invertIfNegative val="1"/>
            <c:bubble3D val="0"/>
            <c:spPr>
              <a:solidFill>
                <a:schemeClr val="accent1">
                  <a:shade val="62000"/>
                </a:schemeClr>
              </a:solidFill>
              <a:ln>
                <a:noFill/>
              </a:ln>
              <a:effectLst/>
            </c:spPr>
            <c:extLst>
              <c:ext xmlns:c16="http://schemas.microsoft.com/office/drawing/2014/chart" uri="{C3380CC4-5D6E-409C-BE32-E72D297353CC}">
                <c16:uniqueId val="{0000000B-5056-4D22-9E8B-943CDD317082}"/>
              </c:ext>
            </c:extLst>
          </c:dPt>
          <c:dPt>
            <c:idx val="6"/>
            <c:invertIfNegative val="1"/>
            <c:bubble3D val="0"/>
            <c:spPr>
              <a:solidFill>
                <a:schemeClr val="accent1">
                  <a:shade val="67000"/>
                </a:schemeClr>
              </a:solidFill>
              <a:ln>
                <a:noFill/>
              </a:ln>
              <a:effectLst/>
            </c:spPr>
            <c:extLst>
              <c:ext xmlns:c16="http://schemas.microsoft.com/office/drawing/2014/chart" uri="{C3380CC4-5D6E-409C-BE32-E72D297353CC}">
                <c16:uniqueId val="{0000000D-5056-4D22-9E8B-943CDD317082}"/>
              </c:ext>
            </c:extLst>
          </c:dPt>
          <c:dPt>
            <c:idx val="7"/>
            <c:invertIfNegative val="1"/>
            <c:bubble3D val="0"/>
            <c:spPr>
              <a:solidFill>
                <a:schemeClr val="accent1">
                  <a:shade val="73000"/>
                </a:schemeClr>
              </a:solidFill>
              <a:ln>
                <a:noFill/>
              </a:ln>
              <a:effectLst/>
            </c:spPr>
            <c:extLst>
              <c:ext xmlns:c16="http://schemas.microsoft.com/office/drawing/2014/chart" uri="{C3380CC4-5D6E-409C-BE32-E72D297353CC}">
                <c16:uniqueId val="{0000000F-5056-4D22-9E8B-943CDD317082}"/>
              </c:ext>
            </c:extLst>
          </c:dPt>
          <c:dPt>
            <c:idx val="8"/>
            <c:invertIfNegative val="1"/>
            <c:bubble3D val="0"/>
            <c:spPr>
              <a:solidFill>
                <a:schemeClr val="accent1">
                  <a:shade val="78000"/>
                </a:schemeClr>
              </a:solidFill>
              <a:ln>
                <a:noFill/>
              </a:ln>
              <a:effectLst/>
            </c:spPr>
            <c:extLst>
              <c:ext xmlns:c16="http://schemas.microsoft.com/office/drawing/2014/chart" uri="{C3380CC4-5D6E-409C-BE32-E72D297353CC}">
                <c16:uniqueId val="{00000011-5056-4D22-9E8B-943CDD317082}"/>
              </c:ext>
            </c:extLst>
          </c:dPt>
          <c:dPt>
            <c:idx val="9"/>
            <c:invertIfNegative val="1"/>
            <c:bubble3D val="0"/>
            <c:spPr>
              <a:solidFill>
                <a:schemeClr val="accent1">
                  <a:shade val="83000"/>
                </a:schemeClr>
              </a:solidFill>
              <a:ln>
                <a:noFill/>
              </a:ln>
              <a:effectLst/>
            </c:spPr>
            <c:extLst>
              <c:ext xmlns:c16="http://schemas.microsoft.com/office/drawing/2014/chart" uri="{C3380CC4-5D6E-409C-BE32-E72D297353CC}">
                <c16:uniqueId val="{00000013-5056-4D22-9E8B-943CDD317082}"/>
              </c:ext>
            </c:extLst>
          </c:dPt>
          <c:dPt>
            <c:idx val="10"/>
            <c:invertIfNegative val="1"/>
            <c:bubble3D val="0"/>
            <c:spPr>
              <a:solidFill>
                <a:schemeClr val="accent1">
                  <a:shade val="89000"/>
                </a:schemeClr>
              </a:solidFill>
              <a:ln>
                <a:noFill/>
              </a:ln>
              <a:effectLst/>
            </c:spPr>
            <c:extLst>
              <c:ext xmlns:c16="http://schemas.microsoft.com/office/drawing/2014/chart" uri="{C3380CC4-5D6E-409C-BE32-E72D297353CC}">
                <c16:uniqueId val="{00000015-5056-4D22-9E8B-943CDD317082}"/>
              </c:ext>
            </c:extLst>
          </c:dPt>
          <c:dPt>
            <c:idx val="11"/>
            <c:invertIfNegative val="1"/>
            <c:bubble3D val="0"/>
            <c:spPr>
              <a:solidFill>
                <a:schemeClr val="accent1">
                  <a:shade val="94000"/>
                </a:schemeClr>
              </a:solidFill>
              <a:ln>
                <a:noFill/>
              </a:ln>
              <a:effectLst/>
            </c:spPr>
            <c:extLst>
              <c:ext xmlns:c16="http://schemas.microsoft.com/office/drawing/2014/chart" uri="{C3380CC4-5D6E-409C-BE32-E72D297353CC}">
                <c16:uniqueId val="{00000017-5056-4D22-9E8B-943CDD317082}"/>
              </c:ext>
            </c:extLst>
          </c:dPt>
          <c:dPt>
            <c:idx val="12"/>
            <c:invertIfNegative val="1"/>
            <c:bubble3D val="0"/>
            <c:spPr>
              <a:solidFill>
                <a:schemeClr val="accent1"/>
              </a:solidFill>
              <a:ln>
                <a:noFill/>
              </a:ln>
              <a:effectLst/>
            </c:spPr>
            <c:extLst>
              <c:ext xmlns:c16="http://schemas.microsoft.com/office/drawing/2014/chart" uri="{C3380CC4-5D6E-409C-BE32-E72D297353CC}">
                <c16:uniqueId val="{00000019-5056-4D22-9E8B-943CDD317082}"/>
              </c:ext>
            </c:extLst>
          </c:dPt>
          <c:dPt>
            <c:idx val="13"/>
            <c:invertIfNegative val="1"/>
            <c:bubble3D val="0"/>
            <c:spPr>
              <a:solidFill>
                <a:schemeClr val="accent1">
                  <a:tint val="95000"/>
                </a:schemeClr>
              </a:solidFill>
              <a:ln>
                <a:noFill/>
              </a:ln>
              <a:effectLst/>
            </c:spPr>
            <c:extLst>
              <c:ext xmlns:c16="http://schemas.microsoft.com/office/drawing/2014/chart" uri="{C3380CC4-5D6E-409C-BE32-E72D297353CC}">
                <c16:uniqueId val="{0000001B-5056-4D22-9E8B-943CDD317082}"/>
              </c:ext>
            </c:extLst>
          </c:dPt>
          <c:dPt>
            <c:idx val="14"/>
            <c:invertIfNegative val="1"/>
            <c:bubble3D val="0"/>
            <c:spPr>
              <a:solidFill>
                <a:schemeClr val="accent1">
                  <a:tint val="90000"/>
                </a:schemeClr>
              </a:solidFill>
              <a:ln>
                <a:noFill/>
              </a:ln>
              <a:effectLst/>
            </c:spPr>
            <c:extLst>
              <c:ext xmlns:c16="http://schemas.microsoft.com/office/drawing/2014/chart" uri="{C3380CC4-5D6E-409C-BE32-E72D297353CC}">
                <c16:uniqueId val="{0000001D-5056-4D22-9E8B-943CDD317082}"/>
              </c:ext>
            </c:extLst>
          </c:dPt>
          <c:dPt>
            <c:idx val="15"/>
            <c:invertIfNegative val="1"/>
            <c:bubble3D val="0"/>
            <c:spPr>
              <a:solidFill>
                <a:schemeClr val="accent1">
                  <a:tint val="84000"/>
                </a:schemeClr>
              </a:solidFill>
              <a:ln>
                <a:noFill/>
              </a:ln>
              <a:effectLst/>
            </c:spPr>
            <c:extLst>
              <c:ext xmlns:c16="http://schemas.microsoft.com/office/drawing/2014/chart" uri="{C3380CC4-5D6E-409C-BE32-E72D297353CC}">
                <c16:uniqueId val="{0000001F-5056-4D22-9E8B-943CDD317082}"/>
              </c:ext>
            </c:extLst>
          </c:dPt>
          <c:dPt>
            <c:idx val="16"/>
            <c:invertIfNegative val="1"/>
            <c:bubble3D val="0"/>
            <c:spPr>
              <a:solidFill>
                <a:schemeClr val="accent1">
                  <a:tint val="79000"/>
                </a:schemeClr>
              </a:solidFill>
              <a:ln>
                <a:noFill/>
              </a:ln>
              <a:effectLst/>
            </c:spPr>
            <c:extLst>
              <c:ext xmlns:c16="http://schemas.microsoft.com/office/drawing/2014/chart" uri="{C3380CC4-5D6E-409C-BE32-E72D297353CC}">
                <c16:uniqueId val="{00000021-5056-4D22-9E8B-943CDD317082}"/>
              </c:ext>
            </c:extLst>
          </c:dPt>
          <c:dPt>
            <c:idx val="17"/>
            <c:invertIfNegative val="1"/>
            <c:bubble3D val="0"/>
            <c:spPr>
              <a:solidFill>
                <a:schemeClr val="accent1">
                  <a:tint val="74000"/>
                </a:schemeClr>
              </a:solidFill>
              <a:ln>
                <a:noFill/>
              </a:ln>
              <a:effectLst/>
            </c:spPr>
            <c:extLst>
              <c:ext xmlns:c16="http://schemas.microsoft.com/office/drawing/2014/chart" uri="{C3380CC4-5D6E-409C-BE32-E72D297353CC}">
                <c16:uniqueId val="{00000023-5056-4D22-9E8B-943CDD317082}"/>
              </c:ext>
            </c:extLst>
          </c:dPt>
          <c:dPt>
            <c:idx val="18"/>
            <c:invertIfNegative val="1"/>
            <c:bubble3D val="0"/>
            <c:spPr>
              <a:solidFill>
                <a:schemeClr val="accent1">
                  <a:tint val="68000"/>
                </a:schemeClr>
              </a:solidFill>
              <a:ln>
                <a:noFill/>
              </a:ln>
              <a:effectLst/>
            </c:spPr>
            <c:extLst>
              <c:ext xmlns:c16="http://schemas.microsoft.com/office/drawing/2014/chart" uri="{C3380CC4-5D6E-409C-BE32-E72D297353CC}">
                <c16:uniqueId val="{00000025-5056-4D22-9E8B-943CDD317082}"/>
              </c:ext>
            </c:extLst>
          </c:dPt>
          <c:dPt>
            <c:idx val="19"/>
            <c:invertIfNegative val="1"/>
            <c:bubble3D val="0"/>
            <c:spPr>
              <a:solidFill>
                <a:schemeClr val="accent1">
                  <a:tint val="63000"/>
                </a:schemeClr>
              </a:solidFill>
              <a:ln>
                <a:noFill/>
              </a:ln>
              <a:effectLst/>
            </c:spPr>
            <c:extLst>
              <c:ext xmlns:c16="http://schemas.microsoft.com/office/drawing/2014/chart" uri="{C3380CC4-5D6E-409C-BE32-E72D297353CC}">
                <c16:uniqueId val="{00000027-5056-4D22-9E8B-943CDD317082}"/>
              </c:ext>
            </c:extLst>
          </c:dPt>
          <c:dPt>
            <c:idx val="20"/>
            <c:invertIfNegative val="1"/>
            <c:bubble3D val="0"/>
            <c:spPr>
              <a:solidFill>
                <a:schemeClr val="accent1">
                  <a:tint val="57000"/>
                </a:schemeClr>
              </a:solidFill>
              <a:ln>
                <a:noFill/>
              </a:ln>
              <a:effectLst/>
            </c:spPr>
            <c:extLst>
              <c:ext xmlns:c16="http://schemas.microsoft.com/office/drawing/2014/chart" uri="{C3380CC4-5D6E-409C-BE32-E72D297353CC}">
                <c16:uniqueId val="{00000029-5056-4D22-9E8B-943CDD317082}"/>
              </c:ext>
            </c:extLst>
          </c:dPt>
          <c:dPt>
            <c:idx val="21"/>
            <c:invertIfNegative val="1"/>
            <c:bubble3D val="0"/>
            <c:spPr>
              <a:solidFill>
                <a:schemeClr val="accent1">
                  <a:tint val="52000"/>
                </a:schemeClr>
              </a:solidFill>
              <a:ln>
                <a:noFill/>
              </a:ln>
              <a:effectLst/>
            </c:spPr>
            <c:extLst>
              <c:ext xmlns:c16="http://schemas.microsoft.com/office/drawing/2014/chart" uri="{C3380CC4-5D6E-409C-BE32-E72D297353CC}">
                <c16:uniqueId val="{0000002B-5056-4D22-9E8B-943CDD317082}"/>
              </c:ext>
            </c:extLst>
          </c:dPt>
          <c:dPt>
            <c:idx val="22"/>
            <c:invertIfNegative val="1"/>
            <c:bubble3D val="0"/>
            <c:spPr>
              <a:solidFill>
                <a:schemeClr val="accent1">
                  <a:tint val="47000"/>
                </a:schemeClr>
              </a:solidFill>
              <a:ln>
                <a:noFill/>
              </a:ln>
              <a:effectLst/>
            </c:spPr>
            <c:extLst>
              <c:ext xmlns:c16="http://schemas.microsoft.com/office/drawing/2014/chart" uri="{C3380CC4-5D6E-409C-BE32-E72D297353CC}">
                <c16:uniqueId val="{0000002D-5056-4D22-9E8B-943CDD317082}"/>
              </c:ext>
            </c:extLst>
          </c:dPt>
          <c:dPt>
            <c:idx val="23"/>
            <c:invertIfNegative val="1"/>
            <c:bubble3D val="0"/>
            <c:spPr>
              <a:solidFill>
                <a:schemeClr val="accent1">
                  <a:tint val="41000"/>
                </a:schemeClr>
              </a:solidFill>
              <a:ln>
                <a:noFill/>
              </a:ln>
              <a:effectLst/>
            </c:spPr>
            <c:extLst>
              <c:ext xmlns:c16="http://schemas.microsoft.com/office/drawing/2014/chart" uri="{C3380CC4-5D6E-409C-BE32-E72D297353CC}">
                <c16:uniqueId val="{0000002F-5056-4D22-9E8B-943CDD317082}"/>
              </c:ext>
            </c:extLst>
          </c:dPt>
          <c:dPt>
            <c:idx val="24"/>
            <c:invertIfNegative val="1"/>
            <c:bubble3D val="0"/>
            <c:spPr>
              <a:solidFill>
                <a:schemeClr val="accent1">
                  <a:tint val="36000"/>
                </a:schemeClr>
              </a:solidFill>
              <a:ln>
                <a:noFill/>
              </a:ln>
              <a:effectLst/>
            </c:spPr>
            <c:extLst>
              <c:ext xmlns:c16="http://schemas.microsoft.com/office/drawing/2014/chart" uri="{C3380CC4-5D6E-409C-BE32-E72D297353CC}">
                <c16:uniqueId val="{00000031-5056-4D22-9E8B-943CDD317082}"/>
              </c:ext>
            </c:extLst>
          </c:dPt>
          <c:dPt>
            <c:idx val="25"/>
            <c:invertIfNegative val="1"/>
            <c:bubble3D val="0"/>
            <c:spPr>
              <a:solidFill>
                <a:schemeClr val="accent1">
                  <a:tint val="30000"/>
                </a:schemeClr>
              </a:solidFill>
              <a:ln>
                <a:noFill/>
              </a:ln>
              <a:effectLst/>
            </c:spPr>
            <c:extLst>
              <c:ext xmlns:c16="http://schemas.microsoft.com/office/drawing/2014/chart" uri="{C3380CC4-5D6E-409C-BE32-E72D297353CC}">
                <c16:uniqueId val="{00000033-5056-4D22-9E8B-943CDD317082}"/>
              </c:ext>
            </c:extLst>
          </c:dPt>
          <c:dPt>
            <c:idx val="26"/>
            <c:invertIfNegative val="1"/>
            <c:bubble3D val="0"/>
            <c:spPr>
              <a:solidFill>
                <a:schemeClr val="accent1">
                  <a:tint val="25000"/>
                </a:schemeClr>
              </a:solidFill>
              <a:ln>
                <a:noFill/>
              </a:ln>
              <a:effectLst/>
            </c:spPr>
            <c:extLst>
              <c:ext xmlns:c16="http://schemas.microsoft.com/office/drawing/2014/chart" uri="{C3380CC4-5D6E-409C-BE32-E72D297353CC}">
                <c16:uniqueId val="{00000035-5056-4D22-9E8B-943CDD317082}"/>
              </c:ext>
            </c:extLst>
          </c:dPt>
          <c:dPt>
            <c:idx val="27"/>
            <c:invertIfNegative val="1"/>
            <c:bubble3D val="0"/>
            <c:spPr>
              <a:solidFill>
                <a:schemeClr val="accent1">
                  <a:tint val="20000"/>
                </a:schemeClr>
              </a:solidFill>
              <a:ln>
                <a:noFill/>
              </a:ln>
              <a:effectLst/>
            </c:spPr>
            <c:extLst>
              <c:ext xmlns:c16="http://schemas.microsoft.com/office/drawing/2014/chart" uri="{C3380CC4-5D6E-409C-BE32-E72D297353CC}">
                <c16:uniqueId val="{00000037-5056-4D22-9E8B-943CDD317082}"/>
              </c:ext>
            </c:extLst>
          </c:dPt>
          <c:dPt>
            <c:idx val="28"/>
            <c:invertIfNegative val="1"/>
            <c:bubble3D val="0"/>
            <c:spPr>
              <a:solidFill>
                <a:schemeClr val="accent1">
                  <a:tint val="14000"/>
                </a:schemeClr>
              </a:solidFill>
              <a:ln>
                <a:noFill/>
              </a:ln>
              <a:effectLst/>
            </c:spPr>
            <c:extLst>
              <c:ext xmlns:c16="http://schemas.microsoft.com/office/drawing/2014/chart" uri="{C3380CC4-5D6E-409C-BE32-E72D297353CC}">
                <c16:uniqueId val="{00000039-5056-4D22-9E8B-943CDD317082}"/>
              </c:ext>
            </c:extLst>
          </c:dPt>
          <c:dPt>
            <c:idx val="29"/>
            <c:invertIfNegative val="1"/>
            <c:bubble3D val="0"/>
            <c:spPr>
              <a:solidFill>
                <a:schemeClr val="accent1">
                  <a:tint val="9000"/>
                </a:schemeClr>
              </a:solidFill>
              <a:ln>
                <a:noFill/>
              </a:ln>
              <a:effectLst/>
            </c:spPr>
            <c:extLst>
              <c:ext xmlns:c16="http://schemas.microsoft.com/office/drawing/2014/chart" uri="{C3380CC4-5D6E-409C-BE32-E72D297353CC}">
                <c16:uniqueId val="{0000003B-5056-4D22-9E8B-943CDD317082}"/>
              </c:ext>
            </c:extLst>
          </c:dPt>
          <c:dPt>
            <c:idx val="30"/>
            <c:invertIfNegative val="1"/>
            <c:bubble3D val="0"/>
            <c:spPr>
              <a:solidFill>
                <a:schemeClr val="accent1">
                  <a:tint val="4000"/>
                </a:schemeClr>
              </a:solidFill>
              <a:ln>
                <a:noFill/>
              </a:ln>
              <a:effectLst/>
            </c:spPr>
            <c:extLst>
              <c:ext xmlns:c16="http://schemas.microsoft.com/office/drawing/2014/chart" uri="{C3380CC4-5D6E-409C-BE32-E72D297353CC}">
                <c16:uniqueId val="{0000003D-5056-4D22-9E8B-943CDD317082}"/>
              </c:ext>
            </c:extLst>
          </c:dPt>
          <c:dPt>
            <c:idx val="31"/>
            <c:invertIfNegative val="1"/>
            <c:bubble3D val="0"/>
            <c:spPr>
              <a:solidFill>
                <a:schemeClr val="accent1">
                  <a:tint val="98000"/>
                </a:schemeClr>
              </a:solidFill>
              <a:ln>
                <a:noFill/>
              </a:ln>
              <a:effectLst/>
            </c:spPr>
            <c:extLst>
              <c:ext xmlns:c16="http://schemas.microsoft.com/office/drawing/2014/chart" uri="{C3380CC4-5D6E-409C-BE32-E72D297353CC}">
                <c16:uniqueId val="{0000003F-5056-4D22-9E8B-943CDD317082}"/>
              </c:ext>
            </c:extLst>
          </c:dPt>
          <c:dPt>
            <c:idx val="32"/>
            <c:invertIfNegative val="1"/>
            <c:bubble3D val="0"/>
            <c:spPr>
              <a:solidFill>
                <a:schemeClr val="accent1">
                  <a:tint val="93000"/>
                </a:schemeClr>
              </a:solidFill>
              <a:ln>
                <a:noFill/>
              </a:ln>
              <a:effectLst/>
            </c:spPr>
            <c:extLst>
              <c:ext xmlns:c16="http://schemas.microsoft.com/office/drawing/2014/chart" uri="{C3380CC4-5D6E-409C-BE32-E72D297353CC}">
                <c16:uniqueId val="{00000041-5056-4D22-9E8B-943CDD317082}"/>
              </c:ext>
            </c:extLst>
          </c:dPt>
          <c:dPt>
            <c:idx val="33"/>
            <c:invertIfNegative val="1"/>
            <c:bubble3D val="0"/>
            <c:spPr>
              <a:solidFill>
                <a:schemeClr val="accent1">
                  <a:tint val="87000"/>
                </a:schemeClr>
              </a:solidFill>
              <a:ln>
                <a:noFill/>
              </a:ln>
              <a:effectLst/>
            </c:spPr>
            <c:extLst>
              <c:ext xmlns:c16="http://schemas.microsoft.com/office/drawing/2014/chart" uri="{C3380CC4-5D6E-409C-BE32-E72D297353CC}">
                <c16:uniqueId val="{00000043-5056-4D22-9E8B-943CDD317082}"/>
              </c:ext>
            </c:extLst>
          </c:dPt>
          <c:dPt>
            <c:idx val="34"/>
            <c:invertIfNegative val="1"/>
            <c:bubble3D val="0"/>
            <c:spPr>
              <a:solidFill>
                <a:schemeClr val="accent1">
                  <a:tint val="82000"/>
                </a:schemeClr>
              </a:solidFill>
              <a:ln>
                <a:noFill/>
              </a:ln>
              <a:effectLst/>
            </c:spPr>
            <c:extLst>
              <c:ext xmlns:c16="http://schemas.microsoft.com/office/drawing/2014/chart" uri="{C3380CC4-5D6E-409C-BE32-E72D297353CC}">
                <c16:uniqueId val="{00000045-5056-4D22-9E8B-943CDD317082}"/>
              </c:ext>
            </c:extLst>
          </c:dPt>
          <c:dPt>
            <c:idx val="35"/>
            <c:invertIfNegative val="1"/>
            <c:bubble3D val="0"/>
            <c:spPr>
              <a:solidFill>
                <a:schemeClr val="accent1">
                  <a:tint val="77000"/>
                </a:schemeClr>
              </a:solidFill>
              <a:ln>
                <a:noFill/>
              </a:ln>
              <a:effectLst/>
            </c:spPr>
            <c:extLst>
              <c:ext xmlns:c16="http://schemas.microsoft.com/office/drawing/2014/chart" uri="{C3380CC4-5D6E-409C-BE32-E72D297353CC}">
                <c16:uniqueId val="{00000047-5056-4D22-9E8B-943CDD317082}"/>
              </c:ext>
            </c:extLst>
          </c:dPt>
          <c:dPt>
            <c:idx val="36"/>
            <c:invertIfNegative val="1"/>
            <c:bubble3D val="0"/>
            <c:spPr>
              <a:solidFill>
                <a:schemeClr val="accent1">
                  <a:tint val="71000"/>
                </a:schemeClr>
              </a:solidFill>
              <a:ln>
                <a:noFill/>
              </a:ln>
              <a:effectLst/>
            </c:spPr>
            <c:extLst>
              <c:ext xmlns:c16="http://schemas.microsoft.com/office/drawing/2014/chart" uri="{C3380CC4-5D6E-409C-BE32-E72D297353CC}">
                <c16:uniqueId val="{00000049-5056-4D22-9E8B-943CDD317082}"/>
              </c:ext>
            </c:extLst>
          </c:dPt>
          <c:dPt>
            <c:idx val="37"/>
            <c:invertIfNegative val="1"/>
            <c:bubble3D val="0"/>
            <c:spPr>
              <a:solidFill>
                <a:schemeClr val="accent1">
                  <a:tint val="66000"/>
                </a:schemeClr>
              </a:solidFill>
              <a:ln>
                <a:noFill/>
              </a:ln>
              <a:effectLst/>
            </c:spPr>
            <c:extLst>
              <c:ext xmlns:c16="http://schemas.microsoft.com/office/drawing/2014/chart" uri="{C3380CC4-5D6E-409C-BE32-E72D297353CC}">
                <c16:uniqueId val="{0000004B-5056-4D22-9E8B-943CDD317082}"/>
              </c:ext>
            </c:extLst>
          </c:dPt>
          <c:dPt>
            <c:idx val="38"/>
            <c:invertIfNegative val="1"/>
            <c:bubble3D val="0"/>
            <c:spPr>
              <a:solidFill>
                <a:schemeClr val="accent1">
                  <a:tint val="60000"/>
                </a:schemeClr>
              </a:solidFill>
              <a:ln>
                <a:noFill/>
              </a:ln>
              <a:effectLst/>
            </c:spPr>
            <c:extLst>
              <c:ext xmlns:c16="http://schemas.microsoft.com/office/drawing/2014/chart" uri="{C3380CC4-5D6E-409C-BE32-E72D297353CC}">
                <c16:uniqueId val="{0000004D-5056-4D22-9E8B-943CDD317082}"/>
              </c:ext>
            </c:extLst>
          </c:dPt>
          <c:dPt>
            <c:idx val="39"/>
            <c:invertIfNegative val="1"/>
            <c:bubble3D val="0"/>
            <c:spPr>
              <a:solidFill>
                <a:schemeClr val="accent1">
                  <a:tint val="55000"/>
                </a:schemeClr>
              </a:solidFill>
              <a:ln>
                <a:noFill/>
              </a:ln>
              <a:effectLst/>
            </c:spPr>
            <c:extLst>
              <c:ext xmlns:c16="http://schemas.microsoft.com/office/drawing/2014/chart" uri="{C3380CC4-5D6E-409C-BE32-E72D297353CC}">
                <c16:uniqueId val="{0000004F-5056-4D22-9E8B-943CDD317082}"/>
              </c:ext>
            </c:extLst>
          </c:dPt>
          <c:dPt>
            <c:idx val="40"/>
            <c:invertIfNegative val="1"/>
            <c:bubble3D val="0"/>
            <c:spPr>
              <a:solidFill>
                <a:schemeClr val="accent1">
                  <a:tint val="50000"/>
                </a:schemeClr>
              </a:solidFill>
              <a:ln>
                <a:noFill/>
              </a:ln>
              <a:effectLst/>
            </c:spPr>
            <c:extLst>
              <c:ext xmlns:c16="http://schemas.microsoft.com/office/drawing/2014/chart" uri="{C3380CC4-5D6E-409C-BE32-E72D297353CC}">
                <c16:uniqueId val="{00000051-5056-4D22-9E8B-943CDD317082}"/>
              </c:ext>
            </c:extLst>
          </c:dPt>
          <c:dPt>
            <c:idx val="41"/>
            <c:invertIfNegative val="1"/>
            <c:bubble3D val="0"/>
            <c:spPr>
              <a:solidFill>
                <a:schemeClr val="accent1">
                  <a:tint val="44000"/>
                </a:schemeClr>
              </a:solidFill>
              <a:ln>
                <a:noFill/>
              </a:ln>
              <a:effectLst/>
            </c:spPr>
            <c:extLst>
              <c:ext xmlns:c16="http://schemas.microsoft.com/office/drawing/2014/chart" uri="{C3380CC4-5D6E-409C-BE32-E72D297353CC}">
                <c16:uniqueId val="{00000053-5056-4D22-9E8B-943CDD317082}"/>
              </c:ext>
            </c:extLst>
          </c:dPt>
          <c:dPt>
            <c:idx val="42"/>
            <c:invertIfNegative val="1"/>
            <c:bubble3D val="0"/>
            <c:spPr>
              <a:solidFill>
                <a:schemeClr val="accent1">
                  <a:tint val="39000"/>
                </a:schemeClr>
              </a:solidFill>
              <a:ln>
                <a:noFill/>
              </a:ln>
              <a:effectLst/>
            </c:spPr>
            <c:extLst>
              <c:ext xmlns:c16="http://schemas.microsoft.com/office/drawing/2014/chart" uri="{C3380CC4-5D6E-409C-BE32-E72D297353CC}">
                <c16:uniqueId val="{00000055-5056-4D22-9E8B-943CDD317082}"/>
              </c:ext>
            </c:extLst>
          </c:dPt>
          <c:dLbls>
            <c:dLbl>
              <c:idx val="1"/>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056-4D22-9E8B-943CDD317082}"/>
                </c:ext>
              </c:extLst>
            </c:dLbl>
            <c:dLbl>
              <c:idx val="7"/>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5056-4D22-9E8B-943CDD317082}"/>
                </c:ext>
              </c:extLst>
            </c:dLbl>
            <c:dLbl>
              <c:idx val="9"/>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5056-4D22-9E8B-943CDD317082}"/>
                </c:ext>
              </c:extLst>
            </c:dLbl>
            <c:dLbl>
              <c:idx val="10"/>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5056-4D22-9E8B-943CDD317082}"/>
                </c:ext>
              </c:extLst>
            </c:dLbl>
            <c:dLbl>
              <c:idx val="22"/>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2D-5056-4D22-9E8B-943CDD317082}"/>
                </c:ext>
              </c:extLst>
            </c:dLbl>
            <c:dLbl>
              <c:idx val="23"/>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2F-5056-4D22-9E8B-943CDD317082}"/>
                </c:ext>
              </c:extLst>
            </c:dLbl>
            <c:spPr>
              <a:noFill/>
              <a:ln>
                <a:noFill/>
              </a:ln>
              <a:effectLst/>
            </c:spPr>
            <c:txPr>
              <a:bodyPr rot="-5400000" spcFirstLastPara="1" vertOverflow="clip" horzOverflow="clip" vert="horz" wrap="square" lIns="38100" tIns="19050" rIns="38100" bIns="19050" anchor="ctr" anchorCtr="1">
                <a:spAutoFit/>
              </a:bodyPr>
              <a:lstStyle/>
              <a:p>
                <a:pPr>
                  <a:defRPr sz="105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Sheet1!$D$5:$D$29</c:f>
              <c:strCache>
                <c:ptCount val="25"/>
                <c:pt idx="0">
                  <c:v>Cessna SkyCatcher</c:v>
                </c:pt>
                <c:pt idx="1">
                  <c:v>Cessna Mustang</c:v>
                </c:pt>
                <c:pt idx="2">
                  <c:v>Mooney M10</c:v>
                </c:pt>
                <c:pt idx="3">
                  <c:v>Sino Swearingen/Emivest/Syberjet SJ30</c:v>
                </c:pt>
                <c:pt idx="4">
                  <c:v>Eclipse/One Aviation E550 &amp; E500</c:v>
                </c:pt>
                <c:pt idx="5">
                  <c:v>Farnborough/Kestrel One Aviation K 350</c:v>
                </c:pt>
                <c:pt idx="6">
                  <c:v>Cirrus Vision</c:v>
                </c:pt>
                <c:pt idx="7">
                  <c:v>Cirrus SR22</c:v>
                </c:pt>
                <c:pt idx="8">
                  <c:v>Honda Hondajet</c:v>
                </c:pt>
                <c:pt idx="9">
                  <c:v>Embraer Phenom 100</c:v>
                </c:pt>
                <c:pt idx="10">
                  <c:v>Embraer Phenom 300</c:v>
                </c:pt>
                <c:pt idx="11">
                  <c:v>Metal Master Flaris LAR01</c:v>
                </c:pt>
                <c:pt idx="12">
                  <c:v>Adam A500</c:v>
                </c:pt>
                <c:pt idx="13">
                  <c:v>Adam A700</c:v>
                </c:pt>
                <c:pt idx="14">
                  <c:v>ATG Javelin</c:v>
                </c:pt>
                <c:pt idx="15">
                  <c:v>Diamond Aircraft D-Jet</c:v>
                </c:pt>
                <c:pt idx="16">
                  <c:v>Epic Victory</c:v>
                </c:pt>
                <c:pt idx="17">
                  <c:v>Epic E1000</c:v>
                </c:pt>
                <c:pt idx="18">
                  <c:v>Piper PiperJet</c:v>
                </c:pt>
                <c:pt idx="19">
                  <c:v>Piper 600</c:v>
                </c:pt>
                <c:pt idx="20">
                  <c:v>Icon A5</c:v>
                </c:pt>
                <c:pt idx="21">
                  <c:v>Pilatus PC24</c:v>
                </c:pt>
                <c:pt idx="22">
                  <c:v>Pilatus PC12</c:v>
                </c:pt>
                <c:pt idx="23">
                  <c:v>Socata TBM 700</c:v>
                </c:pt>
                <c:pt idx="24">
                  <c:v>Piaggio Avanti</c:v>
                </c:pt>
              </c:strCache>
            </c:strRef>
          </c:cat>
          <c:val>
            <c:numRef>
              <c:f>Sheet1!$S$5:$S$29</c:f>
              <c:numCache>
                <c:formatCode>"$"#,##0.00;[Red]"$"#,##0.00</c:formatCode>
                <c:ptCount val="25"/>
                <c:pt idx="0">
                  <c:v>-81254453.210770711</c:v>
                </c:pt>
                <c:pt idx="1">
                  <c:v>142696955.00395411</c:v>
                </c:pt>
                <c:pt idx="2">
                  <c:v>-90040704.799999997</c:v>
                </c:pt>
                <c:pt idx="3">
                  <c:v>-1354032730.8339689</c:v>
                </c:pt>
                <c:pt idx="4">
                  <c:v>-2984304583.201529</c:v>
                </c:pt>
                <c:pt idx="5">
                  <c:v>-54636350</c:v>
                </c:pt>
                <c:pt idx="6">
                  <c:v>-172218518.57499999</c:v>
                </c:pt>
                <c:pt idx="7">
                  <c:v>433485271.41452521</c:v>
                </c:pt>
                <c:pt idx="8">
                  <c:v>-1152584796.5289998</c:v>
                </c:pt>
                <c:pt idx="9">
                  <c:v>89426628.654843599</c:v>
                </c:pt>
                <c:pt idx="10">
                  <c:v>397144530.2757659</c:v>
                </c:pt>
                <c:pt idx="11">
                  <c:v>-154500000</c:v>
                </c:pt>
                <c:pt idx="12">
                  <c:v>-232757612.49011466</c:v>
                </c:pt>
                <c:pt idx="13">
                  <c:v>-213864133.02692679</c:v>
                </c:pt>
                <c:pt idx="14">
                  <c:v>-146853371.3451564</c:v>
                </c:pt>
                <c:pt idx="15">
                  <c:v>-456670614.34023553</c:v>
                </c:pt>
                <c:pt idx="16">
                  <c:v>-71288044.342308939</c:v>
                </c:pt>
                <c:pt idx="17">
                  <c:v>-122433000</c:v>
                </c:pt>
                <c:pt idx="18">
                  <c:v>-100793728.45080914</c:v>
                </c:pt>
                <c:pt idx="19">
                  <c:v>-69827555.57249999</c:v>
                </c:pt>
                <c:pt idx="20">
                  <c:v>-177649094.47935</c:v>
                </c:pt>
                <c:pt idx="21">
                  <c:v>-727997598.85049999</c:v>
                </c:pt>
                <c:pt idx="22">
                  <c:v>776056649.16447663</c:v>
                </c:pt>
                <c:pt idx="23">
                  <c:v>100997948.20119762</c:v>
                </c:pt>
                <c:pt idx="24">
                  <c:v>-519024103.59760475</c:v>
                </c:pt>
              </c:numCache>
            </c:numRef>
          </c:val>
          <c:extLst>
            <c:ext xmlns:c16="http://schemas.microsoft.com/office/drawing/2014/chart" uri="{C3380CC4-5D6E-409C-BE32-E72D297353CC}">
              <c16:uniqueId val="{00000056-5056-4D22-9E8B-943CDD317082}"/>
            </c:ext>
          </c:extLst>
        </c:ser>
        <c:dLbls>
          <c:dLblPos val="outEnd"/>
          <c:showLegendKey val="0"/>
          <c:showVal val="1"/>
          <c:showCatName val="0"/>
          <c:showSerName val="0"/>
          <c:showPercent val="0"/>
          <c:showBubbleSize val="0"/>
        </c:dLbls>
        <c:gapWidth val="126"/>
        <c:overlap val="-90"/>
        <c:axId val="197011409"/>
        <c:axId val="269676570"/>
      </c:barChart>
      <c:catAx>
        <c:axId val="19701140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spc="120" normalizeH="0" baseline="0">
                <a:solidFill>
                  <a:schemeClr val="tx1">
                    <a:lumMod val="65000"/>
                    <a:lumOff val="35000"/>
                  </a:schemeClr>
                </a:solidFill>
                <a:latin typeface="+mn-lt"/>
                <a:ea typeface="+mn-ea"/>
                <a:cs typeface="+mn-cs"/>
              </a:defRPr>
            </a:pPr>
            <a:endParaRPr lang="en-US"/>
          </a:p>
        </c:txPr>
        <c:crossAx val="269676570"/>
        <c:crosses val="autoZero"/>
        <c:auto val="1"/>
        <c:lblAlgn val="ctr"/>
        <c:lblOffset val="100"/>
        <c:noMultiLvlLbl val="1"/>
      </c:catAx>
      <c:valAx>
        <c:axId val="26967657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Red]&quot;$&quot;#,##0.00" sourceLinked="1"/>
        <c:majorTickMark val="out"/>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7011409"/>
        <c:crosses val="autoZero"/>
        <c:crossBetween val="between"/>
      </c:valAx>
      <c:spPr>
        <a:noFill/>
        <a:ln>
          <a:noFill/>
        </a:ln>
        <a:effectLst/>
      </c:spPr>
    </c:plotArea>
    <c:plotVisOnly val="1"/>
    <c:dispBlanksAs val="zero"/>
    <c:showDLblsOverMax val="1"/>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4F21A-38B5-4C6D-8D8D-4BCB401D9650}" type="doc">
      <dgm:prSet loTypeId="urn:microsoft.com/office/officeart/2005/8/layout/chart3" loCatId="cycle" qsTypeId="urn:microsoft.com/office/officeart/2005/8/quickstyle/simple5" qsCatId="simple" csTypeId="urn:microsoft.com/office/officeart/2005/8/colors/accent1_2" csCatId="accent1" phldr="1"/>
      <dgm:spPr/>
    </dgm:pt>
    <dgm:pt modelId="{64214725-CF0B-4EAF-A183-73C4D26BAC21}">
      <dgm:prSet phldrT="[Text]"/>
      <dgm:spPr/>
      <dgm:t>
        <a:bodyPr/>
        <a:lstStyle/>
        <a:p>
          <a:r>
            <a:rPr lang="en-CA" dirty="0"/>
            <a:t>Technical</a:t>
          </a:r>
        </a:p>
      </dgm:t>
    </dgm:pt>
    <dgm:pt modelId="{32828D4E-179D-40AA-8233-B1522B4DFF38}" type="parTrans" cxnId="{0CFAA4E0-E0A0-4B48-9440-37C285A87D28}">
      <dgm:prSet/>
      <dgm:spPr/>
      <dgm:t>
        <a:bodyPr/>
        <a:lstStyle/>
        <a:p>
          <a:endParaRPr lang="en-CA"/>
        </a:p>
      </dgm:t>
    </dgm:pt>
    <dgm:pt modelId="{BBD0D4C9-D260-4CE2-93D7-74B78E96C268}" type="sibTrans" cxnId="{0CFAA4E0-E0A0-4B48-9440-37C285A87D28}">
      <dgm:prSet/>
      <dgm:spPr/>
      <dgm:t>
        <a:bodyPr/>
        <a:lstStyle/>
        <a:p>
          <a:endParaRPr lang="en-CA"/>
        </a:p>
      </dgm:t>
    </dgm:pt>
    <dgm:pt modelId="{0B37D76A-9D24-4856-9D2A-D9B41104F332}">
      <dgm:prSet phldrT="[Text]"/>
      <dgm:spPr/>
      <dgm:t>
        <a:bodyPr/>
        <a:lstStyle/>
        <a:p>
          <a:r>
            <a:rPr lang="en-CA" dirty="0"/>
            <a:t>Compliance</a:t>
          </a:r>
        </a:p>
      </dgm:t>
    </dgm:pt>
    <dgm:pt modelId="{CE0A0CF2-6F03-4700-8B26-A16357B39441}" type="parTrans" cxnId="{FBFD86C5-CF86-410F-B752-3E49F3ABC87A}">
      <dgm:prSet/>
      <dgm:spPr/>
      <dgm:t>
        <a:bodyPr/>
        <a:lstStyle/>
        <a:p>
          <a:endParaRPr lang="en-CA"/>
        </a:p>
      </dgm:t>
    </dgm:pt>
    <dgm:pt modelId="{F5433AC5-BB77-42E3-A18F-78E0BF0B43C9}" type="sibTrans" cxnId="{FBFD86C5-CF86-410F-B752-3E49F3ABC87A}">
      <dgm:prSet/>
      <dgm:spPr/>
      <dgm:t>
        <a:bodyPr/>
        <a:lstStyle/>
        <a:p>
          <a:endParaRPr lang="en-CA"/>
        </a:p>
      </dgm:t>
    </dgm:pt>
    <dgm:pt modelId="{9C7908D4-798C-4CD3-B183-876F8DF56221}">
      <dgm:prSet phldrT="[Text]"/>
      <dgm:spPr/>
      <dgm:t>
        <a:bodyPr/>
        <a:lstStyle/>
        <a:p>
          <a:r>
            <a:rPr lang="en-CA" dirty="0"/>
            <a:t>Commercial</a:t>
          </a:r>
        </a:p>
      </dgm:t>
    </dgm:pt>
    <dgm:pt modelId="{A422BC0E-B739-471D-94C0-9CA759E88F3B}" type="parTrans" cxnId="{D676133C-BC30-441B-973A-93A33B92F0CE}">
      <dgm:prSet/>
      <dgm:spPr/>
      <dgm:t>
        <a:bodyPr/>
        <a:lstStyle/>
        <a:p>
          <a:endParaRPr lang="en-CA"/>
        </a:p>
      </dgm:t>
    </dgm:pt>
    <dgm:pt modelId="{A1BDC799-DCED-4BA0-BE10-EFFB497A0D03}" type="sibTrans" cxnId="{D676133C-BC30-441B-973A-93A33B92F0CE}">
      <dgm:prSet/>
      <dgm:spPr/>
      <dgm:t>
        <a:bodyPr/>
        <a:lstStyle/>
        <a:p>
          <a:endParaRPr lang="en-CA"/>
        </a:p>
      </dgm:t>
    </dgm:pt>
    <dgm:pt modelId="{2A389425-F40C-41BC-818B-8437DBB41194}" type="pres">
      <dgm:prSet presAssocID="{5244F21A-38B5-4C6D-8D8D-4BCB401D9650}" presName="compositeShape" presStyleCnt="0">
        <dgm:presLayoutVars>
          <dgm:chMax val="7"/>
          <dgm:dir/>
          <dgm:resizeHandles val="exact"/>
        </dgm:presLayoutVars>
      </dgm:prSet>
      <dgm:spPr/>
    </dgm:pt>
    <dgm:pt modelId="{23C23E34-8F23-42DC-9088-961AF575C238}" type="pres">
      <dgm:prSet presAssocID="{5244F21A-38B5-4C6D-8D8D-4BCB401D9650}" presName="wedge1" presStyleLbl="node1" presStyleIdx="0" presStyleCnt="3"/>
      <dgm:spPr/>
    </dgm:pt>
    <dgm:pt modelId="{C4C1D729-FD48-49B9-93B0-85ADFF966B8B}" type="pres">
      <dgm:prSet presAssocID="{5244F21A-38B5-4C6D-8D8D-4BCB401D9650}" presName="wedge1Tx" presStyleLbl="node1" presStyleIdx="0" presStyleCnt="3">
        <dgm:presLayoutVars>
          <dgm:chMax val="0"/>
          <dgm:chPref val="0"/>
          <dgm:bulletEnabled val="1"/>
        </dgm:presLayoutVars>
      </dgm:prSet>
      <dgm:spPr/>
    </dgm:pt>
    <dgm:pt modelId="{C1612790-428D-4130-952B-C6A31A96F154}" type="pres">
      <dgm:prSet presAssocID="{5244F21A-38B5-4C6D-8D8D-4BCB401D9650}" presName="wedge2" presStyleLbl="node1" presStyleIdx="1" presStyleCnt="3"/>
      <dgm:spPr/>
    </dgm:pt>
    <dgm:pt modelId="{94B1C677-D88D-47E0-8945-C7761199928B}" type="pres">
      <dgm:prSet presAssocID="{5244F21A-38B5-4C6D-8D8D-4BCB401D9650}" presName="wedge2Tx" presStyleLbl="node1" presStyleIdx="1" presStyleCnt="3">
        <dgm:presLayoutVars>
          <dgm:chMax val="0"/>
          <dgm:chPref val="0"/>
          <dgm:bulletEnabled val="1"/>
        </dgm:presLayoutVars>
      </dgm:prSet>
      <dgm:spPr/>
    </dgm:pt>
    <dgm:pt modelId="{00264955-B912-4168-8CF9-A7F87B345CA4}" type="pres">
      <dgm:prSet presAssocID="{5244F21A-38B5-4C6D-8D8D-4BCB401D9650}" presName="wedge3" presStyleLbl="node1" presStyleIdx="2" presStyleCnt="3"/>
      <dgm:spPr/>
    </dgm:pt>
    <dgm:pt modelId="{AE82C674-215F-4DAA-9735-0F742438EE12}" type="pres">
      <dgm:prSet presAssocID="{5244F21A-38B5-4C6D-8D8D-4BCB401D9650}" presName="wedge3Tx" presStyleLbl="node1" presStyleIdx="2" presStyleCnt="3">
        <dgm:presLayoutVars>
          <dgm:chMax val="0"/>
          <dgm:chPref val="0"/>
          <dgm:bulletEnabled val="1"/>
        </dgm:presLayoutVars>
      </dgm:prSet>
      <dgm:spPr/>
    </dgm:pt>
  </dgm:ptLst>
  <dgm:cxnLst>
    <dgm:cxn modelId="{B758A502-8E54-4B68-A383-26D14C22DF6C}" type="presOf" srcId="{9C7908D4-798C-4CD3-B183-876F8DF56221}" destId="{00264955-B912-4168-8CF9-A7F87B345CA4}" srcOrd="0" destOrd="0" presId="urn:microsoft.com/office/officeart/2005/8/layout/chart3"/>
    <dgm:cxn modelId="{D676133C-BC30-441B-973A-93A33B92F0CE}" srcId="{5244F21A-38B5-4C6D-8D8D-4BCB401D9650}" destId="{9C7908D4-798C-4CD3-B183-876F8DF56221}" srcOrd="2" destOrd="0" parTransId="{A422BC0E-B739-471D-94C0-9CA759E88F3B}" sibTransId="{A1BDC799-DCED-4BA0-BE10-EFFB497A0D03}"/>
    <dgm:cxn modelId="{1F05E173-D018-405D-B091-F26FD9252896}" type="presOf" srcId="{64214725-CF0B-4EAF-A183-73C4D26BAC21}" destId="{C4C1D729-FD48-49B9-93B0-85ADFF966B8B}" srcOrd="1" destOrd="0" presId="urn:microsoft.com/office/officeart/2005/8/layout/chart3"/>
    <dgm:cxn modelId="{E48FB983-D40A-47FF-93FC-64911D2DC065}" type="presOf" srcId="{0B37D76A-9D24-4856-9D2A-D9B41104F332}" destId="{C1612790-428D-4130-952B-C6A31A96F154}" srcOrd="0" destOrd="0" presId="urn:microsoft.com/office/officeart/2005/8/layout/chart3"/>
    <dgm:cxn modelId="{1F033192-A356-4782-91F5-33E63C2EF064}" type="presOf" srcId="{0B37D76A-9D24-4856-9D2A-D9B41104F332}" destId="{94B1C677-D88D-47E0-8945-C7761199928B}" srcOrd="1" destOrd="0" presId="urn:microsoft.com/office/officeart/2005/8/layout/chart3"/>
    <dgm:cxn modelId="{4264A29F-0F65-4F89-BBA6-D48ECD69BFB0}" type="presOf" srcId="{9C7908D4-798C-4CD3-B183-876F8DF56221}" destId="{AE82C674-215F-4DAA-9735-0F742438EE12}" srcOrd="1" destOrd="0" presId="urn:microsoft.com/office/officeart/2005/8/layout/chart3"/>
    <dgm:cxn modelId="{28ECD0A7-D2FA-4826-9B3A-34E60EC54F96}" type="presOf" srcId="{64214725-CF0B-4EAF-A183-73C4D26BAC21}" destId="{23C23E34-8F23-42DC-9088-961AF575C238}" srcOrd="0" destOrd="0" presId="urn:microsoft.com/office/officeart/2005/8/layout/chart3"/>
    <dgm:cxn modelId="{FE47B9B7-ED99-466F-83D9-E5CD23C3B018}" type="presOf" srcId="{5244F21A-38B5-4C6D-8D8D-4BCB401D9650}" destId="{2A389425-F40C-41BC-818B-8437DBB41194}" srcOrd="0" destOrd="0" presId="urn:microsoft.com/office/officeart/2005/8/layout/chart3"/>
    <dgm:cxn modelId="{FBFD86C5-CF86-410F-B752-3E49F3ABC87A}" srcId="{5244F21A-38B5-4C6D-8D8D-4BCB401D9650}" destId="{0B37D76A-9D24-4856-9D2A-D9B41104F332}" srcOrd="1" destOrd="0" parTransId="{CE0A0CF2-6F03-4700-8B26-A16357B39441}" sibTransId="{F5433AC5-BB77-42E3-A18F-78E0BF0B43C9}"/>
    <dgm:cxn modelId="{0CFAA4E0-E0A0-4B48-9440-37C285A87D28}" srcId="{5244F21A-38B5-4C6D-8D8D-4BCB401D9650}" destId="{64214725-CF0B-4EAF-A183-73C4D26BAC21}" srcOrd="0" destOrd="0" parTransId="{32828D4E-179D-40AA-8233-B1522B4DFF38}" sibTransId="{BBD0D4C9-D260-4CE2-93D7-74B78E96C268}"/>
    <dgm:cxn modelId="{42B9E134-6AE8-4369-BC6D-5C979232985A}" type="presParOf" srcId="{2A389425-F40C-41BC-818B-8437DBB41194}" destId="{23C23E34-8F23-42DC-9088-961AF575C238}" srcOrd="0" destOrd="0" presId="urn:microsoft.com/office/officeart/2005/8/layout/chart3"/>
    <dgm:cxn modelId="{A9658A6A-DBFB-441E-ACEE-01605FD528BE}" type="presParOf" srcId="{2A389425-F40C-41BC-818B-8437DBB41194}" destId="{C4C1D729-FD48-49B9-93B0-85ADFF966B8B}" srcOrd="1" destOrd="0" presId="urn:microsoft.com/office/officeart/2005/8/layout/chart3"/>
    <dgm:cxn modelId="{F81A9ED9-F0F9-4989-B12D-2BAAA7D77A7C}" type="presParOf" srcId="{2A389425-F40C-41BC-818B-8437DBB41194}" destId="{C1612790-428D-4130-952B-C6A31A96F154}" srcOrd="2" destOrd="0" presId="urn:microsoft.com/office/officeart/2005/8/layout/chart3"/>
    <dgm:cxn modelId="{200B61E2-C354-4E87-A2DF-6A4911FBD2CB}" type="presParOf" srcId="{2A389425-F40C-41BC-818B-8437DBB41194}" destId="{94B1C677-D88D-47E0-8945-C7761199928B}" srcOrd="3" destOrd="0" presId="urn:microsoft.com/office/officeart/2005/8/layout/chart3"/>
    <dgm:cxn modelId="{C8464772-F1E7-4626-83B8-E9026C489D3C}" type="presParOf" srcId="{2A389425-F40C-41BC-818B-8437DBB41194}" destId="{00264955-B912-4168-8CF9-A7F87B345CA4}" srcOrd="4" destOrd="0" presId="urn:microsoft.com/office/officeart/2005/8/layout/chart3"/>
    <dgm:cxn modelId="{634DAB1C-3EC6-46BA-BAA9-C7ED079D72C9}" type="presParOf" srcId="{2A389425-F40C-41BC-818B-8437DBB41194}" destId="{AE82C674-215F-4DAA-9735-0F742438EE1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4F21A-38B5-4C6D-8D8D-4BCB401D9650}" type="doc">
      <dgm:prSet loTypeId="urn:microsoft.com/office/officeart/2005/8/layout/chart3" loCatId="cycle" qsTypeId="urn:microsoft.com/office/officeart/2005/8/quickstyle/simple5" qsCatId="simple" csTypeId="urn:microsoft.com/office/officeart/2005/8/colors/accent1_2" csCatId="accent1" phldr="1"/>
      <dgm:spPr/>
    </dgm:pt>
    <dgm:pt modelId="{64214725-CF0B-4EAF-A183-73C4D26BAC21}">
      <dgm:prSet phldrT="[Text]" custT="1"/>
      <dgm:spPr/>
      <dgm:t>
        <a:bodyPr/>
        <a:lstStyle/>
        <a:p>
          <a:r>
            <a:rPr lang="en-CA" sz="1800" dirty="0"/>
            <a:t>Technical</a:t>
          </a:r>
        </a:p>
      </dgm:t>
    </dgm:pt>
    <dgm:pt modelId="{32828D4E-179D-40AA-8233-B1522B4DFF38}" type="parTrans" cxnId="{0CFAA4E0-E0A0-4B48-9440-37C285A87D28}">
      <dgm:prSet/>
      <dgm:spPr/>
      <dgm:t>
        <a:bodyPr/>
        <a:lstStyle/>
        <a:p>
          <a:endParaRPr lang="en-CA"/>
        </a:p>
      </dgm:t>
    </dgm:pt>
    <dgm:pt modelId="{BBD0D4C9-D260-4CE2-93D7-74B78E96C268}" type="sibTrans" cxnId="{0CFAA4E0-E0A0-4B48-9440-37C285A87D28}">
      <dgm:prSet/>
      <dgm:spPr/>
      <dgm:t>
        <a:bodyPr/>
        <a:lstStyle/>
        <a:p>
          <a:endParaRPr lang="en-CA"/>
        </a:p>
      </dgm:t>
    </dgm:pt>
    <dgm:pt modelId="{0B37D76A-9D24-4856-9D2A-D9B41104F332}">
      <dgm:prSet phldrT="[Text]"/>
      <dgm:spPr/>
      <dgm:t>
        <a:bodyPr/>
        <a:lstStyle/>
        <a:p>
          <a:r>
            <a:rPr lang="en-CA" dirty="0"/>
            <a:t>Compliance</a:t>
          </a:r>
        </a:p>
      </dgm:t>
    </dgm:pt>
    <dgm:pt modelId="{CE0A0CF2-6F03-4700-8B26-A16357B39441}" type="parTrans" cxnId="{FBFD86C5-CF86-410F-B752-3E49F3ABC87A}">
      <dgm:prSet/>
      <dgm:spPr/>
      <dgm:t>
        <a:bodyPr/>
        <a:lstStyle/>
        <a:p>
          <a:endParaRPr lang="en-CA"/>
        </a:p>
      </dgm:t>
    </dgm:pt>
    <dgm:pt modelId="{F5433AC5-BB77-42E3-A18F-78E0BF0B43C9}" type="sibTrans" cxnId="{FBFD86C5-CF86-410F-B752-3E49F3ABC87A}">
      <dgm:prSet/>
      <dgm:spPr/>
      <dgm:t>
        <a:bodyPr/>
        <a:lstStyle/>
        <a:p>
          <a:endParaRPr lang="en-CA"/>
        </a:p>
      </dgm:t>
    </dgm:pt>
    <dgm:pt modelId="{9C7908D4-798C-4CD3-B183-876F8DF56221}">
      <dgm:prSet phldrT="[Text]"/>
      <dgm:spPr>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r>
            <a:rPr lang="en-CA" dirty="0"/>
            <a:t>Commercial</a:t>
          </a:r>
        </a:p>
      </dgm:t>
    </dgm:pt>
    <dgm:pt modelId="{A422BC0E-B739-471D-94C0-9CA759E88F3B}" type="parTrans" cxnId="{D676133C-BC30-441B-973A-93A33B92F0CE}">
      <dgm:prSet/>
      <dgm:spPr/>
      <dgm:t>
        <a:bodyPr/>
        <a:lstStyle/>
        <a:p>
          <a:endParaRPr lang="en-CA"/>
        </a:p>
      </dgm:t>
    </dgm:pt>
    <dgm:pt modelId="{A1BDC799-DCED-4BA0-BE10-EFFB497A0D03}" type="sibTrans" cxnId="{D676133C-BC30-441B-973A-93A33B92F0CE}">
      <dgm:prSet/>
      <dgm:spPr/>
      <dgm:t>
        <a:bodyPr/>
        <a:lstStyle/>
        <a:p>
          <a:endParaRPr lang="en-CA"/>
        </a:p>
      </dgm:t>
    </dgm:pt>
    <dgm:pt modelId="{2A389425-F40C-41BC-818B-8437DBB41194}" type="pres">
      <dgm:prSet presAssocID="{5244F21A-38B5-4C6D-8D8D-4BCB401D9650}" presName="compositeShape" presStyleCnt="0">
        <dgm:presLayoutVars>
          <dgm:chMax val="7"/>
          <dgm:dir/>
          <dgm:resizeHandles val="exact"/>
        </dgm:presLayoutVars>
      </dgm:prSet>
      <dgm:spPr/>
    </dgm:pt>
    <dgm:pt modelId="{23C23E34-8F23-42DC-9088-961AF575C238}" type="pres">
      <dgm:prSet presAssocID="{5244F21A-38B5-4C6D-8D8D-4BCB401D9650}" presName="wedge1" presStyleLbl="node1" presStyleIdx="0" presStyleCnt="3"/>
      <dgm:spPr/>
    </dgm:pt>
    <dgm:pt modelId="{C4C1D729-FD48-49B9-93B0-85ADFF966B8B}" type="pres">
      <dgm:prSet presAssocID="{5244F21A-38B5-4C6D-8D8D-4BCB401D9650}" presName="wedge1Tx" presStyleLbl="node1" presStyleIdx="0" presStyleCnt="3">
        <dgm:presLayoutVars>
          <dgm:chMax val="0"/>
          <dgm:chPref val="0"/>
          <dgm:bulletEnabled val="1"/>
        </dgm:presLayoutVars>
      </dgm:prSet>
      <dgm:spPr/>
    </dgm:pt>
    <dgm:pt modelId="{C1612790-428D-4130-952B-C6A31A96F154}" type="pres">
      <dgm:prSet presAssocID="{5244F21A-38B5-4C6D-8D8D-4BCB401D9650}" presName="wedge2" presStyleLbl="node1" presStyleIdx="1" presStyleCnt="3" custScaleX="50020" custScaleY="50020"/>
      <dgm:spPr/>
    </dgm:pt>
    <dgm:pt modelId="{94B1C677-D88D-47E0-8945-C7761199928B}" type="pres">
      <dgm:prSet presAssocID="{5244F21A-38B5-4C6D-8D8D-4BCB401D9650}" presName="wedge2Tx" presStyleLbl="node1" presStyleIdx="1" presStyleCnt="3">
        <dgm:presLayoutVars>
          <dgm:chMax val="0"/>
          <dgm:chPref val="0"/>
          <dgm:bulletEnabled val="1"/>
        </dgm:presLayoutVars>
      </dgm:prSet>
      <dgm:spPr/>
    </dgm:pt>
    <dgm:pt modelId="{00264955-B912-4168-8CF9-A7F87B345CA4}" type="pres">
      <dgm:prSet presAssocID="{5244F21A-38B5-4C6D-8D8D-4BCB401D9650}" presName="wedge3" presStyleLbl="node1" presStyleIdx="2" presStyleCnt="3" custScaleX="50020" custScaleY="50020"/>
      <dgm:spPr/>
    </dgm:pt>
    <dgm:pt modelId="{AE82C674-215F-4DAA-9735-0F742438EE12}" type="pres">
      <dgm:prSet presAssocID="{5244F21A-38B5-4C6D-8D8D-4BCB401D9650}" presName="wedge3Tx" presStyleLbl="node1" presStyleIdx="2" presStyleCnt="3">
        <dgm:presLayoutVars>
          <dgm:chMax val="0"/>
          <dgm:chPref val="0"/>
          <dgm:bulletEnabled val="1"/>
        </dgm:presLayoutVars>
      </dgm:prSet>
      <dgm:spPr/>
    </dgm:pt>
  </dgm:ptLst>
  <dgm:cxnLst>
    <dgm:cxn modelId="{B758A502-8E54-4B68-A383-26D14C22DF6C}" type="presOf" srcId="{9C7908D4-798C-4CD3-B183-876F8DF56221}" destId="{00264955-B912-4168-8CF9-A7F87B345CA4}" srcOrd="0" destOrd="0" presId="urn:microsoft.com/office/officeart/2005/8/layout/chart3"/>
    <dgm:cxn modelId="{D676133C-BC30-441B-973A-93A33B92F0CE}" srcId="{5244F21A-38B5-4C6D-8D8D-4BCB401D9650}" destId="{9C7908D4-798C-4CD3-B183-876F8DF56221}" srcOrd="2" destOrd="0" parTransId="{A422BC0E-B739-471D-94C0-9CA759E88F3B}" sibTransId="{A1BDC799-DCED-4BA0-BE10-EFFB497A0D03}"/>
    <dgm:cxn modelId="{1F05E173-D018-405D-B091-F26FD9252896}" type="presOf" srcId="{64214725-CF0B-4EAF-A183-73C4D26BAC21}" destId="{C4C1D729-FD48-49B9-93B0-85ADFF966B8B}" srcOrd="1" destOrd="0" presId="urn:microsoft.com/office/officeart/2005/8/layout/chart3"/>
    <dgm:cxn modelId="{E48FB983-D40A-47FF-93FC-64911D2DC065}" type="presOf" srcId="{0B37D76A-9D24-4856-9D2A-D9B41104F332}" destId="{C1612790-428D-4130-952B-C6A31A96F154}" srcOrd="0" destOrd="0" presId="urn:microsoft.com/office/officeart/2005/8/layout/chart3"/>
    <dgm:cxn modelId="{1F033192-A356-4782-91F5-33E63C2EF064}" type="presOf" srcId="{0B37D76A-9D24-4856-9D2A-D9B41104F332}" destId="{94B1C677-D88D-47E0-8945-C7761199928B}" srcOrd="1" destOrd="0" presId="urn:microsoft.com/office/officeart/2005/8/layout/chart3"/>
    <dgm:cxn modelId="{4264A29F-0F65-4F89-BBA6-D48ECD69BFB0}" type="presOf" srcId="{9C7908D4-798C-4CD3-B183-876F8DF56221}" destId="{AE82C674-215F-4DAA-9735-0F742438EE12}" srcOrd="1" destOrd="0" presId="urn:microsoft.com/office/officeart/2005/8/layout/chart3"/>
    <dgm:cxn modelId="{28ECD0A7-D2FA-4826-9B3A-34E60EC54F96}" type="presOf" srcId="{64214725-CF0B-4EAF-A183-73C4D26BAC21}" destId="{23C23E34-8F23-42DC-9088-961AF575C238}" srcOrd="0" destOrd="0" presId="urn:microsoft.com/office/officeart/2005/8/layout/chart3"/>
    <dgm:cxn modelId="{FE47B9B7-ED99-466F-83D9-E5CD23C3B018}" type="presOf" srcId="{5244F21A-38B5-4C6D-8D8D-4BCB401D9650}" destId="{2A389425-F40C-41BC-818B-8437DBB41194}" srcOrd="0" destOrd="0" presId="urn:microsoft.com/office/officeart/2005/8/layout/chart3"/>
    <dgm:cxn modelId="{FBFD86C5-CF86-410F-B752-3E49F3ABC87A}" srcId="{5244F21A-38B5-4C6D-8D8D-4BCB401D9650}" destId="{0B37D76A-9D24-4856-9D2A-D9B41104F332}" srcOrd="1" destOrd="0" parTransId="{CE0A0CF2-6F03-4700-8B26-A16357B39441}" sibTransId="{F5433AC5-BB77-42E3-A18F-78E0BF0B43C9}"/>
    <dgm:cxn modelId="{0CFAA4E0-E0A0-4B48-9440-37C285A87D28}" srcId="{5244F21A-38B5-4C6D-8D8D-4BCB401D9650}" destId="{64214725-CF0B-4EAF-A183-73C4D26BAC21}" srcOrd="0" destOrd="0" parTransId="{32828D4E-179D-40AA-8233-B1522B4DFF38}" sibTransId="{BBD0D4C9-D260-4CE2-93D7-74B78E96C268}"/>
    <dgm:cxn modelId="{42B9E134-6AE8-4369-BC6D-5C979232985A}" type="presParOf" srcId="{2A389425-F40C-41BC-818B-8437DBB41194}" destId="{23C23E34-8F23-42DC-9088-961AF575C238}" srcOrd="0" destOrd="0" presId="urn:microsoft.com/office/officeart/2005/8/layout/chart3"/>
    <dgm:cxn modelId="{A9658A6A-DBFB-441E-ACEE-01605FD528BE}" type="presParOf" srcId="{2A389425-F40C-41BC-818B-8437DBB41194}" destId="{C4C1D729-FD48-49B9-93B0-85ADFF966B8B}" srcOrd="1" destOrd="0" presId="urn:microsoft.com/office/officeart/2005/8/layout/chart3"/>
    <dgm:cxn modelId="{F81A9ED9-F0F9-4989-B12D-2BAAA7D77A7C}" type="presParOf" srcId="{2A389425-F40C-41BC-818B-8437DBB41194}" destId="{C1612790-428D-4130-952B-C6A31A96F154}" srcOrd="2" destOrd="0" presId="urn:microsoft.com/office/officeart/2005/8/layout/chart3"/>
    <dgm:cxn modelId="{200B61E2-C354-4E87-A2DF-6A4911FBD2CB}" type="presParOf" srcId="{2A389425-F40C-41BC-818B-8437DBB41194}" destId="{94B1C677-D88D-47E0-8945-C7761199928B}" srcOrd="3" destOrd="0" presId="urn:microsoft.com/office/officeart/2005/8/layout/chart3"/>
    <dgm:cxn modelId="{C8464772-F1E7-4626-83B8-E9026C489D3C}" type="presParOf" srcId="{2A389425-F40C-41BC-818B-8437DBB41194}" destId="{00264955-B912-4168-8CF9-A7F87B345CA4}" srcOrd="4" destOrd="0" presId="urn:microsoft.com/office/officeart/2005/8/layout/chart3"/>
    <dgm:cxn modelId="{634DAB1C-3EC6-46BA-BAA9-C7ED079D72C9}" type="presParOf" srcId="{2A389425-F40C-41BC-818B-8437DBB41194}" destId="{AE82C674-215F-4DAA-9735-0F742438EE12}"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44F21A-38B5-4C6D-8D8D-4BCB401D9650}" type="doc">
      <dgm:prSet loTypeId="urn:microsoft.com/office/officeart/2005/8/layout/chart3" loCatId="cycle" qsTypeId="urn:microsoft.com/office/officeart/2005/8/quickstyle/simple5" qsCatId="simple" csTypeId="urn:microsoft.com/office/officeart/2005/8/colors/accent1_2" csCatId="accent1" phldr="1"/>
      <dgm:spPr/>
    </dgm:pt>
    <dgm:pt modelId="{64214725-CF0B-4EAF-A183-73C4D26BAC21}">
      <dgm:prSet phldrT="[Text]"/>
      <dgm:spPr/>
      <dgm:t>
        <a:bodyPr/>
        <a:lstStyle/>
        <a:p>
          <a:r>
            <a:rPr lang="en-CA" dirty="0"/>
            <a:t>Technical</a:t>
          </a:r>
        </a:p>
      </dgm:t>
    </dgm:pt>
    <dgm:pt modelId="{32828D4E-179D-40AA-8233-B1522B4DFF38}" type="parTrans" cxnId="{0CFAA4E0-E0A0-4B48-9440-37C285A87D28}">
      <dgm:prSet/>
      <dgm:spPr/>
      <dgm:t>
        <a:bodyPr/>
        <a:lstStyle/>
        <a:p>
          <a:endParaRPr lang="en-CA"/>
        </a:p>
      </dgm:t>
    </dgm:pt>
    <dgm:pt modelId="{BBD0D4C9-D260-4CE2-93D7-74B78E96C268}" type="sibTrans" cxnId="{0CFAA4E0-E0A0-4B48-9440-37C285A87D28}">
      <dgm:prSet/>
      <dgm:spPr/>
      <dgm:t>
        <a:bodyPr/>
        <a:lstStyle/>
        <a:p>
          <a:endParaRPr lang="en-CA"/>
        </a:p>
      </dgm:t>
    </dgm:pt>
    <dgm:pt modelId="{0B37D76A-9D24-4856-9D2A-D9B41104F332}">
      <dgm:prSet phldrT="[Text]" custT="1"/>
      <dgm:spPr/>
      <dgm:t>
        <a:bodyPr/>
        <a:lstStyle/>
        <a:p>
          <a:r>
            <a:rPr lang="en-CA" sz="1800" dirty="0"/>
            <a:t>Compliance</a:t>
          </a:r>
        </a:p>
      </dgm:t>
    </dgm:pt>
    <dgm:pt modelId="{CE0A0CF2-6F03-4700-8B26-A16357B39441}" type="parTrans" cxnId="{FBFD86C5-CF86-410F-B752-3E49F3ABC87A}">
      <dgm:prSet/>
      <dgm:spPr/>
      <dgm:t>
        <a:bodyPr/>
        <a:lstStyle/>
        <a:p>
          <a:endParaRPr lang="en-CA"/>
        </a:p>
      </dgm:t>
    </dgm:pt>
    <dgm:pt modelId="{F5433AC5-BB77-42E3-A18F-78E0BF0B43C9}" type="sibTrans" cxnId="{FBFD86C5-CF86-410F-B752-3E49F3ABC87A}">
      <dgm:prSet/>
      <dgm:spPr/>
      <dgm:t>
        <a:bodyPr/>
        <a:lstStyle/>
        <a:p>
          <a:endParaRPr lang="en-CA"/>
        </a:p>
      </dgm:t>
    </dgm:pt>
    <dgm:pt modelId="{9C7908D4-798C-4CD3-B183-876F8DF56221}">
      <dgm:prSet phldrT="[Text]" custT="1"/>
      <dgm:spPr/>
      <dgm:t>
        <a:bodyPr/>
        <a:lstStyle/>
        <a:p>
          <a:r>
            <a:rPr lang="en-CA" sz="1600" dirty="0"/>
            <a:t>Commercial</a:t>
          </a:r>
        </a:p>
      </dgm:t>
    </dgm:pt>
    <dgm:pt modelId="{A422BC0E-B739-471D-94C0-9CA759E88F3B}" type="parTrans" cxnId="{D676133C-BC30-441B-973A-93A33B92F0CE}">
      <dgm:prSet/>
      <dgm:spPr/>
      <dgm:t>
        <a:bodyPr/>
        <a:lstStyle/>
        <a:p>
          <a:endParaRPr lang="en-CA"/>
        </a:p>
      </dgm:t>
    </dgm:pt>
    <dgm:pt modelId="{A1BDC799-DCED-4BA0-BE10-EFFB497A0D03}" type="sibTrans" cxnId="{D676133C-BC30-441B-973A-93A33B92F0CE}">
      <dgm:prSet/>
      <dgm:spPr/>
      <dgm:t>
        <a:bodyPr/>
        <a:lstStyle/>
        <a:p>
          <a:endParaRPr lang="en-CA"/>
        </a:p>
      </dgm:t>
    </dgm:pt>
    <dgm:pt modelId="{2A389425-F40C-41BC-818B-8437DBB41194}" type="pres">
      <dgm:prSet presAssocID="{5244F21A-38B5-4C6D-8D8D-4BCB401D9650}" presName="compositeShape" presStyleCnt="0">
        <dgm:presLayoutVars>
          <dgm:chMax val="7"/>
          <dgm:dir/>
          <dgm:resizeHandles val="exact"/>
        </dgm:presLayoutVars>
      </dgm:prSet>
      <dgm:spPr/>
    </dgm:pt>
    <dgm:pt modelId="{23C23E34-8F23-42DC-9088-961AF575C238}" type="pres">
      <dgm:prSet presAssocID="{5244F21A-38B5-4C6D-8D8D-4BCB401D9650}" presName="wedge1" presStyleLbl="node1" presStyleIdx="0" presStyleCnt="3" custScaleX="47477" custScaleY="47477"/>
      <dgm:spPr/>
    </dgm:pt>
    <dgm:pt modelId="{C4C1D729-FD48-49B9-93B0-85ADFF966B8B}" type="pres">
      <dgm:prSet presAssocID="{5244F21A-38B5-4C6D-8D8D-4BCB401D9650}" presName="wedge1Tx" presStyleLbl="node1" presStyleIdx="0" presStyleCnt="3">
        <dgm:presLayoutVars>
          <dgm:chMax val="0"/>
          <dgm:chPref val="0"/>
          <dgm:bulletEnabled val="1"/>
        </dgm:presLayoutVars>
      </dgm:prSet>
      <dgm:spPr/>
    </dgm:pt>
    <dgm:pt modelId="{C1612790-428D-4130-952B-C6A31A96F154}" type="pres">
      <dgm:prSet presAssocID="{5244F21A-38B5-4C6D-8D8D-4BCB401D9650}" presName="wedge2" presStyleLbl="node1" presStyleIdx="1" presStyleCnt="3" custScaleX="98359" custScaleY="101379"/>
      <dgm:spPr/>
    </dgm:pt>
    <dgm:pt modelId="{94B1C677-D88D-47E0-8945-C7761199928B}" type="pres">
      <dgm:prSet presAssocID="{5244F21A-38B5-4C6D-8D8D-4BCB401D9650}" presName="wedge2Tx" presStyleLbl="node1" presStyleIdx="1" presStyleCnt="3">
        <dgm:presLayoutVars>
          <dgm:chMax val="0"/>
          <dgm:chPref val="0"/>
          <dgm:bulletEnabled val="1"/>
        </dgm:presLayoutVars>
      </dgm:prSet>
      <dgm:spPr/>
    </dgm:pt>
    <dgm:pt modelId="{00264955-B912-4168-8CF9-A7F87B345CA4}" type="pres">
      <dgm:prSet presAssocID="{5244F21A-38B5-4C6D-8D8D-4BCB401D9650}" presName="wedge3" presStyleLbl="node1" presStyleIdx="2" presStyleCnt="3"/>
      <dgm:spPr/>
    </dgm:pt>
    <dgm:pt modelId="{AE82C674-215F-4DAA-9735-0F742438EE12}" type="pres">
      <dgm:prSet presAssocID="{5244F21A-38B5-4C6D-8D8D-4BCB401D9650}" presName="wedge3Tx" presStyleLbl="node1" presStyleIdx="2" presStyleCnt="3">
        <dgm:presLayoutVars>
          <dgm:chMax val="0"/>
          <dgm:chPref val="0"/>
          <dgm:bulletEnabled val="1"/>
        </dgm:presLayoutVars>
      </dgm:prSet>
      <dgm:spPr/>
    </dgm:pt>
  </dgm:ptLst>
  <dgm:cxnLst>
    <dgm:cxn modelId="{B758A502-8E54-4B68-A383-26D14C22DF6C}" type="presOf" srcId="{9C7908D4-798C-4CD3-B183-876F8DF56221}" destId="{00264955-B912-4168-8CF9-A7F87B345CA4}" srcOrd="0" destOrd="0" presId="urn:microsoft.com/office/officeart/2005/8/layout/chart3"/>
    <dgm:cxn modelId="{D676133C-BC30-441B-973A-93A33B92F0CE}" srcId="{5244F21A-38B5-4C6D-8D8D-4BCB401D9650}" destId="{9C7908D4-798C-4CD3-B183-876F8DF56221}" srcOrd="2" destOrd="0" parTransId="{A422BC0E-B739-471D-94C0-9CA759E88F3B}" sibTransId="{A1BDC799-DCED-4BA0-BE10-EFFB497A0D03}"/>
    <dgm:cxn modelId="{1F05E173-D018-405D-B091-F26FD9252896}" type="presOf" srcId="{64214725-CF0B-4EAF-A183-73C4D26BAC21}" destId="{C4C1D729-FD48-49B9-93B0-85ADFF966B8B}" srcOrd="1" destOrd="0" presId="urn:microsoft.com/office/officeart/2005/8/layout/chart3"/>
    <dgm:cxn modelId="{E48FB983-D40A-47FF-93FC-64911D2DC065}" type="presOf" srcId="{0B37D76A-9D24-4856-9D2A-D9B41104F332}" destId="{C1612790-428D-4130-952B-C6A31A96F154}" srcOrd="0" destOrd="0" presId="urn:microsoft.com/office/officeart/2005/8/layout/chart3"/>
    <dgm:cxn modelId="{1F033192-A356-4782-91F5-33E63C2EF064}" type="presOf" srcId="{0B37D76A-9D24-4856-9D2A-D9B41104F332}" destId="{94B1C677-D88D-47E0-8945-C7761199928B}" srcOrd="1" destOrd="0" presId="urn:microsoft.com/office/officeart/2005/8/layout/chart3"/>
    <dgm:cxn modelId="{4264A29F-0F65-4F89-BBA6-D48ECD69BFB0}" type="presOf" srcId="{9C7908D4-798C-4CD3-B183-876F8DF56221}" destId="{AE82C674-215F-4DAA-9735-0F742438EE12}" srcOrd="1" destOrd="0" presId="urn:microsoft.com/office/officeart/2005/8/layout/chart3"/>
    <dgm:cxn modelId="{28ECD0A7-D2FA-4826-9B3A-34E60EC54F96}" type="presOf" srcId="{64214725-CF0B-4EAF-A183-73C4D26BAC21}" destId="{23C23E34-8F23-42DC-9088-961AF575C238}" srcOrd="0" destOrd="0" presId="urn:microsoft.com/office/officeart/2005/8/layout/chart3"/>
    <dgm:cxn modelId="{FE47B9B7-ED99-466F-83D9-E5CD23C3B018}" type="presOf" srcId="{5244F21A-38B5-4C6D-8D8D-4BCB401D9650}" destId="{2A389425-F40C-41BC-818B-8437DBB41194}" srcOrd="0" destOrd="0" presId="urn:microsoft.com/office/officeart/2005/8/layout/chart3"/>
    <dgm:cxn modelId="{FBFD86C5-CF86-410F-B752-3E49F3ABC87A}" srcId="{5244F21A-38B5-4C6D-8D8D-4BCB401D9650}" destId="{0B37D76A-9D24-4856-9D2A-D9B41104F332}" srcOrd="1" destOrd="0" parTransId="{CE0A0CF2-6F03-4700-8B26-A16357B39441}" sibTransId="{F5433AC5-BB77-42E3-A18F-78E0BF0B43C9}"/>
    <dgm:cxn modelId="{0CFAA4E0-E0A0-4B48-9440-37C285A87D28}" srcId="{5244F21A-38B5-4C6D-8D8D-4BCB401D9650}" destId="{64214725-CF0B-4EAF-A183-73C4D26BAC21}" srcOrd="0" destOrd="0" parTransId="{32828D4E-179D-40AA-8233-B1522B4DFF38}" sibTransId="{BBD0D4C9-D260-4CE2-93D7-74B78E96C268}"/>
    <dgm:cxn modelId="{42B9E134-6AE8-4369-BC6D-5C979232985A}" type="presParOf" srcId="{2A389425-F40C-41BC-818B-8437DBB41194}" destId="{23C23E34-8F23-42DC-9088-961AF575C238}" srcOrd="0" destOrd="0" presId="urn:microsoft.com/office/officeart/2005/8/layout/chart3"/>
    <dgm:cxn modelId="{A9658A6A-DBFB-441E-ACEE-01605FD528BE}" type="presParOf" srcId="{2A389425-F40C-41BC-818B-8437DBB41194}" destId="{C4C1D729-FD48-49B9-93B0-85ADFF966B8B}" srcOrd="1" destOrd="0" presId="urn:microsoft.com/office/officeart/2005/8/layout/chart3"/>
    <dgm:cxn modelId="{F81A9ED9-F0F9-4989-B12D-2BAAA7D77A7C}" type="presParOf" srcId="{2A389425-F40C-41BC-818B-8437DBB41194}" destId="{C1612790-428D-4130-952B-C6A31A96F154}" srcOrd="2" destOrd="0" presId="urn:microsoft.com/office/officeart/2005/8/layout/chart3"/>
    <dgm:cxn modelId="{200B61E2-C354-4E87-A2DF-6A4911FBD2CB}" type="presParOf" srcId="{2A389425-F40C-41BC-818B-8437DBB41194}" destId="{94B1C677-D88D-47E0-8945-C7761199928B}" srcOrd="3" destOrd="0" presId="urn:microsoft.com/office/officeart/2005/8/layout/chart3"/>
    <dgm:cxn modelId="{C8464772-F1E7-4626-83B8-E9026C489D3C}" type="presParOf" srcId="{2A389425-F40C-41BC-818B-8437DBB41194}" destId="{00264955-B912-4168-8CF9-A7F87B345CA4}" srcOrd="4" destOrd="0" presId="urn:microsoft.com/office/officeart/2005/8/layout/chart3"/>
    <dgm:cxn modelId="{634DAB1C-3EC6-46BA-BAA9-C7ED079D72C9}" type="presParOf" srcId="{2A389425-F40C-41BC-818B-8437DBB41194}" destId="{AE82C674-215F-4DAA-9735-0F742438EE12}" srcOrd="5" destOrd="0" presId="urn:microsoft.com/office/officeart/2005/8/layout/chart3"/>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23E34-8F23-42DC-9088-961AF575C238}">
      <dsp:nvSpPr>
        <dsp:cNvPr id="0" name=""/>
        <dsp:cNvSpPr/>
      </dsp:nvSpPr>
      <dsp:spPr>
        <a:xfrm>
          <a:off x="821356" y="288317"/>
          <a:ext cx="3587955" cy="3587955"/>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Technical</a:t>
          </a:r>
        </a:p>
      </dsp:txBody>
      <dsp:txXfrm>
        <a:off x="2772093" y="950381"/>
        <a:ext cx="1217342" cy="1195985"/>
      </dsp:txXfrm>
    </dsp:sp>
    <dsp:sp modelId="{C1612790-428D-4130-952B-C6A31A96F154}">
      <dsp:nvSpPr>
        <dsp:cNvPr id="0" name=""/>
        <dsp:cNvSpPr/>
      </dsp:nvSpPr>
      <dsp:spPr>
        <a:xfrm>
          <a:off x="636405" y="395102"/>
          <a:ext cx="3587955" cy="3587955"/>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Compliance</a:t>
          </a:r>
        </a:p>
      </dsp:txBody>
      <dsp:txXfrm>
        <a:off x="1618822" y="2658931"/>
        <a:ext cx="1623122" cy="1110557"/>
      </dsp:txXfrm>
    </dsp:sp>
    <dsp:sp modelId="{00264955-B912-4168-8CF9-A7F87B345CA4}">
      <dsp:nvSpPr>
        <dsp:cNvPr id="0" name=""/>
        <dsp:cNvSpPr/>
      </dsp:nvSpPr>
      <dsp:spPr>
        <a:xfrm>
          <a:off x="636405" y="395102"/>
          <a:ext cx="3587955" cy="3587955"/>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Commercial</a:t>
          </a:r>
        </a:p>
      </dsp:txBody>
      <dsp:txXfrm>
        <a:off x="1020829" y="1099879"/>
        <a:ext cx="1217342" cy="1195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23E34-8F23-42DC-9088-961AF575C238}">
      <dsp:nvSpPr>
        <dsp:cNvPr id="0" name=""/>
        <dsp:cNvSpPr/>
      </dsp:nvSpPr>
      <dsp:spPr>
        <a:xfrm>
          <a:off x="638435" y="299307"/>
          <a:ext cx="3142728" cy="3142728"/>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Technical</a:t>
          </a:r>
        </a:p>
      </dsp:txBody>
      <dsp:txXfrm>
        <a:off x="2347106" y="879215"/>
        <a:ext cx="1066283" cy="1047576"/>
      </dsp:txXfrm>
    </dsp:sp>
    <dsp:sp modelId="{C1612790-428D-4130-952B-C6A31A96F154}">
      <dsp:nvSpPr>
        <dsp:cNvPr id="0" name=""/>
        <dsp:cNvSpPr/>
      </dsp:nvSpPr>
      <dsp:spPr>
        <a:xfrm>
          <a:off x="1261802" y="1178209"/>
          <a:ext cx="1571993" cy="1571993"/>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Compliance</a:t>
          </a:r>
        </a:p>
      </dsp:txBody>
      <dsp:txXfrm>
        <a:off x="1692229" y="2170061"/>
        <a:ext cx="711139" cy="486569"/>
      </dsp:txXfrm>
    </dsp:sp>
    <dsp:sp modelId="{00264955-B912-4168-8CF9-A7F87B345CA4}">
      <dsp:nvSpPr>
        <dsp:cNvPr id="0" name=""/>
        <dsp:cNvSpPr/>
      </dsp:nvSpPr>
      <dsp:spPr>
        <a:xfrm>
          <a:off x="1261802" y="1178209"/>
          <a:ext cx="1571993" cy="1571993"/>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Commercial</a:t>
          </a:r>
        </a:p>
      </dsp:txBody>
      <dsp:txXfrm>
        <a:off x="1430230" y="1486993"/>
        <a:ext cx="533354" cy="523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23E34-8F23-42DC-9088-961AF575C238}">
      <dsp:nvSpPr>
        <dsp:cNvPr id="0" name=""/>
        <dsp:cNvSpPr/>
      </dsp:nvSpPr>
      <dsp:spPr>
        <a:xfrm>
          <a:off x="1625762" y="1031101"/>
          <a:ext cx="1492073" cy="1492073"/>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CA" sz="900" kern="1200" dirty="0"/>
            <a:t>Technical</a:t>
          </a:r>
        </a:p>
      </dsp:txBody>
      <dsp:txXfrm>
        <a:off x="2436989" y="1306424"/>
        <a:ext cx="506239" cy="497357"/>
      </dsp:txXfrm>
    </dsp:sp>
    <dsp:sp modelId="{C1612790-428D-4130-952B-C6A31A96F154}">
      <dsp:nvSpPr>
        <dsp:cNvPr id="0" name=""/>
        <dsp:cNvSpPr/>
      </dsp:nvSpPr>
      <dsp:spPr>
        <a:xfrm>
          <a:off x="664221" y="277638"/>
          <a:ext cx="3091156" cy="3186067"/>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Compliance</a:t>
          </a:r>
        </a:p>
      </dsp:txBody>
      <dsp:txXfrm>
        <a:off x="1510609" y="2287895"/>
        <a:ext cx="1398380" cy="986163"/>
      </dsp:txXfrm>
    </dsp:sp>
    <dsp:sp modelId="{00264955-B912-4168-8CF9-A7F87B345CA4}">
      <dsp:nvSpPr>
        <dsp:cNvPr id="0" name=""/>
        <dsp:cNvSpPr/>
      </dsp:nvSpPr>
      <dsp:spPr>
        <a:xfrm>
          <a:off x="638435" y="299307"/>
          <a:ext cx="3142728" cy="3142728"/>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t>Commercial</a:t>
          </a:r>
        </a:p>
      </dsp:txBody>
      <dsp:txXfrm>
        <a:off x="975155" y="916629"/>
        <a:ext cx="1066283" cy="104757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54F3DF7-BA45-49CD-A567-F522B158C4EC}" type="datetimeFigureOut">
              <a:rPr lang="en-US" smtClean="0"/>
              <a:pPr/>
              <a:t>11/6/2021</a:t>
            </a:fld>
            <a:endParaRPr lang="en-CA"/>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2131AAC-72A8-45C5-AC7A-E5CC7039F6B8}" type="slidenum">
              <a:rPr lang="en-CA" smtClean="0"/>
              <a:pPr/>
              <a:t>‹#›</a:t>
            </a:fld>
            <a:endParaRPr lang="en-CA"/>
          </a:p>
        </p:txBody>
      </p:sp>
    </p:spTree>
    <p:extLst>
      <p:ext uri="{BB962C8B-B14F-4D97-AF65-F5344CB8AC3E}">
        <p14:creationId xmlns:p14="http://schemas.microsoft.com/office/powerpoint/2010/main" val="184246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2131AAC-72A8-45C5-AC7A-E5CC7039F6B8}" type="slidenum">
              <a:rPr lang="en-CA" smtClean="0"/>
              <a:pPr/>
              <a:t>1</a:t>
            </a:fld>
            <a:endParaRPr lang="en-CA"/>
          </a:p>
        </p:txBody>
      </p:sp>
    </p:spTree>
    <p:extLst>
      <p:ext uri="{BB962C8B-B14F-4D97-AF65-F5344CB8AC3E}">
        <p14:creationId xmlns:p14="http://schemas.microsoft.com/office/powerpoint/2010/main" val="193176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This is a real simple project model of how this usually plays out in the real world – this is if you get everything right on the technical side.</a:t>
            </a:r>
          </a:p>
          <a:p>
            <a:endParaRPr lang="en-CA" dirty="0"/>
          </a:p>
          <a:p>
            <a:r>
              <a:rPr lang="en-CA" dirty="0"/>
              <a:t>To have a chance of showing a return on investment there are two things you will certainly need</a:t>
            </a:r>
          </a:p>
          <a:p>
            <a:endParaRPr lang="en-CA" dirty="0"/>
          </a:p>
          <a:p>
            <a:pPr marL="235572" indent="-235572">
              <a:buAutoNum type="arabicParenR"/>
            </a:pPr>
            <a:r>
              <a:rPr lang="en-CA" dirty="0"/>
              <a:t>A lot of money (this is the maximum amount of debut or investment required)</a:t>
            </a:r>
          </a:p>
          <a:p>
            <a:pPr marL="235572" indent="-235572">
              <a:buAutoNum type="arabicParenR"/>
            </a:pPr>
            <a:endParaRPr lang="en-CA" dirty="0"/>
          </a:p>
          <a:p>
            <a:pPr marL="235572" indent="-235572">
              <a:buAutoNum type="arabicParenR"/>
            </a:pPr>
            <a:r>
              <a:rPr lang="en-CA" dirty="0"/>
              <a:t>A lot of time</a:t>
            </a:r>
          </a:p>
          <a:p>
            <a:pPr marL="235572" indent="-235572">
              <a:buAutoNum type="arabicParenR"/>
            </a:pPr>
            <a:endParaRPr lang="en-CA" dirty="0"/>
          </a:p>
          <a:p>
            <a:r>
              <a:rPr lang="en-CA" dirty="0"/>
              <a:t>For start up companies this presents a problem. Investors with a large amount of money are hard to find and they always want a return on investment in a short amount of time.  The proposition of ‘you give me a lot of money and in a lot of time I might give you a return’ is a difficult sell.</a:t>
            </a:r>
          </a:p>
          <a:p>
            <a:endParaRPr lang="en-CA" dirty="0"/>
          </a:p>
          <a:p>
            <a:r>
              <a:rPr lang="en-CA" dirty="0"/>
              <a:t>Lets look at some specifics, how much money do you need? How long will it take? What are the likely returns.</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10</a:t>
            </a:fld>
            <a:endParaRPr lang="en-CA"/>
          </a:p>
        </p:txBody>
      </p:sp>
    </p:spTree>
    <p:extLst>
      <p:ext uri="{BB962C8B-B14F-4D97-AF65-F5344CB8AC3E}">
        <p14:creationId xmlns:p14="http://schemas.microsoft.com/office/powerpoint/2010/main" val="259153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The next few slides are a set of vague data supported some estimations of recent part 23 aircraft projects. As the slides continue the data becomes more and more ‘exploratory’ – so a word of warning, the numbers do becomes less and less determinate, but the overall drift of the assessment is broadly correct. Feel free to criticize the overall accuracy.</a:t>
            </a:r>
          </a:p>
          <a:p>
            <a:endParaRPr lang="en-CA" dirty="0"/>
          </a:p>
          <a:p>
            <a:r>
              <a:rPr lang="en-CA" dirty="0"/>
              <a:t>Projects which failed to get to market are shown in red. These are included to ‘flesh-out’ the data and to give a small window on the likelihood of project failure.</a:t>
            </a:r>
          </a:p>
          <a:p>
            <a:endParaRPr lang="en-CA" dirty="0"/>
          </a:p>
          <a:p>
            <a:pPr defTabSz="942289">
              <a:defRPr/>
            </a:pPr>
            <a:r>
              <a:rPr lang="en-CA" dirty="0"/>
              <a:t>This data is collected from various internet sources, some direct experience and talking to lots of people over many years. These costs (as are all of the following costs) are all normalized to  2021 US Dollars using average yearly inflation rate of 3%.</a:t>
            </a:r>
          </a:p>
          <a:p>
            <a:endParaRPr lang="en-CA" dirty="0"/>
          </a:p>
          <a:p>
            <a:r>
              <a:rPr lang="en-CA" dirty="0"/>
              <a:t>This is the ‘lot of money’ data point from the previous slide</a:t>
            </a:r>
          </a:p>
          <a:p>
            <a:endParaRPr lang="en-CA" dirty="0"/>
          </a:p>
          <a:p>
            <a:r>
              <a:rPr lang="en-CA" dirty="0"/>
              <a:t>You can see there are some stand out projects who really did well spending a lot of money. This is all very well as long as you sell a lot of product at a reasonable margin, and that is where the problems start.</a:t>
            </a:r>
          </a:p>
        </p:txBody>
      </p:sp>
      <p:sp>
        <p:nvSpPr>
          <p:cNvPr id="4" name="Slide Number Placeholder 3"/>
          <p:cNvSpPr>
            <a:spLocks noGrp="1"/>
          </p:cNvSpPr>
          <p:nvPr>
            <p:ph type="sldNum" sz="quarter" idx="10"/>
          </p:nvPr>
        </p:nvSpPr>
        <p:spPr/>
        <p:txBody>
          <a:bodyPr/>
          <a:lstStyle/>
          <a:p>
            <a:fld id="{32131AAC-72A8-45C5-AC7A-E5CC7039F6B8}" type="slidenum">
              <a:rPr lang="en-CA" smtClean="0"/>
              <a:pPr/>
              <a:t>11</a:t>
            </a:fld>
            <a:endParaRPr lang="en-CA"/>
          </a:p>
        </p:txBody>
      </p:sp>
    </p:spTree>
    <p:extLst>
      <p:ext uri="{BB962C8B-B14F-4D97-AF65-F5344CB8AC3E}">
        <p14:creationId xmlns:p14="http://schemas.microsoft.com/office/powerpoint/2010/main" val="382173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This is the time to revenue component we defined earlier.</a:t>
            </a:r>
          </a:p>
          <a:p>
            <a:endParaRPr lang="en-CA" dirty="0"/>
          </a:p>
          <a:p>
            <a:r>
              <a:rPr lang="en-CA" dirty="0"/>
              <a:t>The faded red region is the general time it takes for a start up company (or a company engaged in its first type certificated aircraft product – such as companies who have previously product kit aircraft) to get to market. Note that there are established OEMs in this data – Embraer, Pilatus, Cessna, etc.</a:t>
            </a:r>
          </a:p>
          <a:p>
            <a:endParaRPr lang="en-CA" dirty="0"/>
          </a:p>
          <a:p>
            <a:r>
              <a:rPr lang="en-CA" dirty="0"/>
              <a:t>The timeline to get to market shows the fundamental advantage of being an experienced OEM – reduced time to market and revenue. It also generally follows that the minimizing the time to get to market correlates to minimizing the cost to get to market.</a:t>
            </a:r>
          </a:p>
          <a:p>
            <a:r>
              <a:rPr lang="en-CA" dirty="0"/>
              <a:t>All </a:t>
            </a:r>
            <a:r>
              <a:rPr lang="en-CA" dirty="0" err="1"/>
              <a:t>startup</a:t>
            </a:r>
            <a:r>
              <a:rPr lang="en-CA" dirty="0"/>
              <a:t> companies face the problem of not having established company systems, supplier relationships, facilities and teams. The absence of these things cause more disruption and delay than people realize</a:t>
            </a:r>
          </a:p>
          <a:p>
            <a:endParaRPr lang="en-CA" dirty="0"/>
          </a:p>
          <a:p>
            <a:r>
              <a:rPr lang="en-CA" dirty="0"/>
              <a:t>There are some projects who have gone the extra mile in taking their time to develop the perfect product – these projects have proven to be either commercially unsuccessful or rely on a ‘sugar daddy’ corporation or investor to write off the investment cost or be very patient in seeing a return on investment. This is rare and should not be relied upon by the engineering when making technical decisions.</a:t>
            </a:r>
          </a:p>
        </p:txBody>
      </p:sp>
      <p:sp>
        <p:nvSpPr>
          <p:cNvPr id="4" name="Slide Number Placeholder 3"/>
          <p:cNvSpPr>
            <a:spLocks noGrp="1"/>
          </p:cNvSpPr>
          <p:nvPr>
            <p:ph type="sldNum" sz="quarter" idx="10"/>
          </p:nvPr>
        </p:nvSpPr>
        <p:spPr/>
        <p:txBody>
          <a:bodyPr/>
          <a:lstStyle/>
          <a:p>
            <a:fld id="{32131AAC-72A8-45C5-AC7A-E5CC7039F6B8}" type="slidenum">
              <a:rPr lang="en-CA" smtClean="0"/>
              <a:pPr/>
              <a:t>12</a:t>
            </a:fld>
            <a:endParaRPr lang="en-CA"/>
          </a:p>
        </p:txBody>
      </p:sp>
    </p:spTree>
    <p:extLst>
      <p:ext uri="{BB962C8B-B14F-4D97-AF65-F5344CB8AC3E}">
        <p14:creationId xmlns:p14="http://schemas.microsoft.com/office/powerpoint/2010/main" val="201658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The total revenue is the list price multiple by the number of units manufactured. </a:t>
            </a:r>
          </a:p>
          <a:p>
            <a:endParaRPr lang="en-CA" dirty="0"/>
          </a:p>
          <a:p>
            <a:r>
              <a:rPr lang="en-CA" dirty="0"/>
              <a:t>The first thing to notice is that there is little to no relation between the amount of money spent in development and the amount of revenue generated. This is clearly not good for those companies who spend a lot of money in development.</a:t>
            </a:r>
          </a:p>
          <a:p>
            <a:endParaRPr lang="en-CA" dirty="0"/>
          </a:p>
          <a:p>
            <a:r>
              <a:rPr lang="en-CA" dirty="0"/>
              <a:t>The simple conclusion to draw is that you should minimize the amount of money spent in development and that translates to, as noted previously, minimizing the time to get to market.</a:t>
            </a:r>
          </a:p>
          <a:p>
            <a:endParaRPr lang="en-CA" dirty="0"/>
          </a:p>
          <a:p>
            <a:r>
              <a:rPr lang="en-CA" dirty="0"/>
              <a:t>Adopting engineering solutions that can potentially add years to the development program has not historically been related to higher revenues</a:t>
            </a:r>
          </a:p>
        </p:txBody>
      </p:sp>
      <p:sp>
        <p:nvSpPr>
          <p:cNvPr id="4" name="Slide Number Placeholder 3"/>
          <p:cNvSpPr>
            <a:spLocks noGrp="1"/>
          </p:cNvSpPr>
          <p:nvPr>
            <p:ph type="sldNum" sz="quarter" idx="10"/>
          </p:nvPr>
        </p:nvSpPr>
        <p:spPr/>
        <p:txBody>
          <a:bodyPr/>
          <a:lstStyle/>
          <a:p>
            <a:fld id="{32131AAC-72A8-45C5-AC7A-E5CC7039F6B8}" type="slidenum">
              <a:rPr lang="en-CA" smtClean="0"/>
              <a:pPr/>
              <a:t>13</a:t>
            </a:fld>
            <a:endParaRPr lang="en-CA"/>
          </a:p>
        </p:txBody>
      </p:sp>
    </p:spTree>
    <p:extLst>
      <p:ext uri="{BB962C8B-B14F-4D97-AF65-F5344CB8AC3E}">
        <p14:creationId xmlns:p14="http://schemas.microsoft.com/office/powerpoint/2010/main" val="168222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This slide shows my bad estimation of total profit generated by all unit sold  based on an assumed profit margin of 15% total revenue, with the estimated cost of development subtracted from total profit.</a:t>
            </a:r>
          </a:p>
          <a:p>
            <a:endParaRPr lang="en-CA" dirty="0"/>
          </a:p>
          <a:p>
            <a:r>
              <a:rPr lang="en-CA" dirty="0"/>
              <a:t>These numbers are almost certainly not correct, but they will show some relative comparisons.</a:t>
            </a:r>
          </a:p>
          <a:p>
            <a:endParaRPr lang="en-CA" dirty="0"/>
          </a:p>
          <a:p>
            <a:r>
              <a:rPr lang="en-CA" dirty="0"/>
              <a:t>From this measure, the outstanding projects (of those surveyed) are the Cessna Mustang, Cirrus SR22, the Embraer Phenom jets, the Pilatus PC-12 and the TBM 700. Of these, one of the projects was developed aby a Startup – the Cirrus SR-22.</a:t>
            </a:r>
          </a:p>
        </p:txBody>
      </p:sp>
      <p:sp>
        <p:nvSpPr>
          <p:cNvPr id="4" name="Slide Number Placeholder 3"/>
          <p:cNvSpPr>
            <a:spLocks noGrp="1"/>
          </p:cNvSpPr>
          <p:nvPr>
            <p:ph type="sldNum" sz="quarter" idx="10"/>
          </p:nvPr>
        </p:nvSpPr>
        <p:spPr/>
        <p:txBody>
          <a:bodyPr/>
          <a:lstStyle/>
          <a:p>
            <a:fld id="{32131AAC-72A8-45C5-AC7A-E5CC7039F6B8}" type="slidenum">
              <a:rPr lang="en-CA" smtClean="0"/>
              <a:pPr/>
              <a:t>14</a:t>
            </a:fld>
            <a:endParaRPr lang="en-CA"/>
          </a:p>
        </p:txBody>
      </p:sp>
    </p:spTree>
    <p:extLst>
      <p:ext uri="{BB962C8B-B14F-4D97-AF65-F5344CB8AC3E}">
        <p14:creationId xmlns:p14="http://schemas.microsoft.com/office/powerpoint/2010/main" val="377563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fontScale="92500" lnSpcReduction="20000"/>
          </a:bodyPr>
          <a:lstStyle/>
          <a:p>
            <a:pPr marL="235572" indent="-235572">
              <a:buAutoNum type="arabicParenR"/>
            </a:pPr>
            <a:r>
              <a:rPr lang="en-CA" dirty="0"/>
              <a:t>So it is very difficult. A lot of very smart people have tried and many have failed. The difficulty and cost of certification cannot be overstated</a:t>
            </a:r>
          </a:p>
          <a:p>
            <a:pPr marL="235572" indent="-235572">
              <a:buAutoNum type="arabicParenR"/>
            </a:pPr>
            <a:endParaRPr lang="en-CA" dirty="0"/>
          </a:p>
          <a:p>
            <a:pPr marL="235572" indent="-235572">
              <a:buAutoNum type="arabicParenR"/>
            </a:pPr>
            <a:r>
              <a:rPr lang="en-CA" dirty="0"/>
              <a:t>It is very difficult to make a profit because you cerate a return on investment you have to pay back the invested amount, plus interest. Of course the investors can do their best to elevate the company value and make a return by selling shares. But lets avoid that outcome for now</a:t>
            </a:r>
          </a:p>
          <a:p>
            <a:pPr marL="235572" indent="-235572">
              <a:buAutoNum type="arabicParenR"/>
            </a:pPr>
            <a:endParaRPr lang="en-CA" dirty="0"/>
          </a:p>
          <a:p>
            <a:r>
              <a:rPr lang="en-CA" dirty="0"/>
              <a:t>From the preceding data, we can draw the following conclusions, and some of these are pretty obvious – some are less so</a:t>
            </a:r>
          </a:p>
          <a:p>
            <a:endParaRPr lang="en-CA" dirty="0"/>
          </a:p>
          <a:p>
            <a:pPr marL="171450" indent="-171450">
              <a:buFont typeface="Arial" panose="020B0604020202020204" pitchFamily="34" charset="0"/>
              <a:buChar char="•"/>
            </a:pPr>
            <a:r>
              <a:rPr lang="en-CA" dirty="0"/>
              <a:t>The longer you spend in development the more money it costs</a:t>
            </a:r>
          </a:p>
          <a:p>
            <a:pPr marL="171450" indent="-171450">
              <a:buFont typeface="Arial" panose="020B0604020202020204" pitchFamily="34" charset="0"/>
              <a:buChar char="•"/>
            </a:pPr>
            <a:r>
              <a:rPr lang="en-CA" dirty="0"/>
              <a:t>The longer the project spends in development and the more money it costs the greater the chance that you will never get to market</a:t>
            </a:r>
          </a:p>
          <a:p>
            <a:pPr marL="171450" indent="-171450">
              <a:buFont typeface="Arial" panose="020B0604020202020204" pitchFamily="34" charset="0"/>
              <a:buChar char="•"/>
            </a:pPr>
            <a:r>
              <a:rPr lang="en-CA" dirty="0"/>
              <a:t>The longer the project spends in development and the more money it costs and you get to market the greater the chance that you will not generate enough revenue to make a return on investment.</a:t>
            </a:r>
          </a:p>
          <a:p>
            <a:endParaRPr lang="en-CA" dirty="0"/>
          </a:p>
          <a:p>
            <a:r>
              <a:rPr lang="en-CA" dirty="0"/>
              <a:t>It therefore follows that the engineer must make decisions to reduce the time to get to market and reduce the overall cost of the program.</a:t>
            </a:r>
          </a:p>
          <a:p>
            <a:r>
              <a:rPr lang="en-CA" dirty="0"/>
              <a:t>Assuming that you are obeying basic physical laws</a:t>
            </a:r>
          </a:p>
          <a:p>
            <a:pPr marL="171450" indent="-171450">
              <a:buFont typeface="Arial" panose="020B0604020202020204" pitchFamily="34" charset="0"/>
              <a:buChar char="•"/>
            </a:pPr>
            <a:r>
              <a:rPr lang="en-CA" dirty="0"/>
              <a:t>These decisions must minimize certification risk and therefore the time it takes to get through the certification.</a:t>
            </a:r>
          </a:p>
          <a:p>
            <a:pPr marL="171450" indent="-171450">
              <a:buFont typeface="Arial" panose="020B0604020202020204" pitchFamily="34" charset="0"/>
              <a:buChar char="•"/>
            </a:pPr>
            <a:r>
              <a:rPr lang="en-CA" dirty="0"/>
              <a:t>Engineers must minimize manufacturing risk – new materials and processes should be regarded with skepticism.</a:t>
            </a:r>
          </a:p>
          <a:p>
            <a:pPr marL="171450" indent="-171450">
              <a:buFont typeface="Arial" panose="020B0604020202020204" pitchFamily="34" charset="0"/>
              <a:buChar char="•"/>
            </a:pPr>
            <a:r>
              <a:rPr lang="en-CA" dirty="0"/>
              <a:t>Engineers must minimize supply chain risk – you should never base a Startup on a Startup.</a:t>
            </a:r>
          </a:p>
          <a:p>
            <a:endParaRPr lang="en-CA" dirty="0"/>
          </a:p>
          <a:p>
            <a:r>
              <a:rPr lang="en-CA" dirty="0"/>
              <a:t>The bad news is -  innovation is the enemy of success. Or, unfettered innovation is the enemy of success</a:t>
            </a:r>
          </a:p>
          <a:p>
            <a:endParaRPr lang="en-CA" dirty="0"/>
          </a:p>
          <a:p>
            <a:endParaRPr lang="en-CA" dirty="0"/>
          </a:p>
          <a:p>
            <a:endParaRPr lang="en-CA" dirty="0"/>
          </a:p>
          <a:p>
            <a:endParaRPr lang="en-CA" dirty="0"/>
          </a:p>
          <a:p>
            <a:endParaRPr lang="en-CA" dirty="0"/>
          </a:p>
          <a:p>
            <a:pPr marL="235572" indent="-235572">
              <a:buAutoNum type="arabicParenR"/>
            </a:pPr>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15</a:t>
            </a:fld>
            <a:endParaRPr lang="en-CA"/>
          </a:p>
        </p:txBody>
      </p:sp>
    </p:spTree>
    <p:extLst>
      <p:ext uri="{BB962C8B-B14F-4D97-AF65-F5344CB8AC3E}">
        <p14:creationId xmlns:p14="http://schemas.microsoft.com/office/powerpoint/2010/main" val="4442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fontScale="92500" lnSpcReduction="20000"/>
          </a:bodyPr>
          <a:lstStyle/>
          <a:p>
            <a:r>
              <a:rPr lang="en-CA" dirty="0"/>
              <a:t>So how do programs go off the rails?</a:t>
            </a:r>
          </a:p>
          <a:p>
            <a:endParaRPr lang="en-CA" dirty="0"/>
          </a:p>
          <a:p>
            <a:r>
              <a:rPr lang="en-CA" dirty="0"/>
              <a:t>The truth is that many of the programs that end in failure, or to be polite, negative success, are set up for failure from the very start.</a:t>
            </a:r>
          </a:p>
          <a:p>
            <a:endParaRPr lang="en-CA" dirty="0"/>
          </a:p>
          <a:p>
            <a:r>
              <a:rPr lang="en-CA" dirty="0"/>
              <a:t>Like engineering predictive analysis the financial predictions that are used to plan company activities are based on models.</a:t>
            </a:r>
          </a:p>
          <a:p>
            <a:endParaRPr lang="en-CA" dirty="0"/>
          </a:p>
          <a:p>
            <a:r>
              <a:rPr lang="en-CA" dirty="0"/>
              <a:t>Models have two fundamental problems</a:t>
            </a:r>
          </a:p>
          <a:p>
            <a:pPr marL="235572" indent="-235572">
              <a:buAutoNum type="arabicParenR"/>
            </a:pPr>
            <a:r>
              <a:rPr lang="en-CA" dirty="0"/>
              <a:t>The sewer problem – models are like sewers, you put effluent in and you will get effluent out, even with a perfect model.</a:t>
            </a:r>
          </a:p>
          <a:p>
            <a:pPr marL="235572" indent="-235572">
              <a:buAutoNum type="arabicParenR"/>
            </a:pPr>
            <a:r>
              <a:rPr lang="en-CA" dirty="0"/>
              <a:t>A model can be incorrect in terms of the internal predicative methods, a misunderstanding of the limitation of the model methodology or the boundary conditions used when you set up the model.</a:t>
            </a:r>
          </a:p>
          <a:p>
            <a:pPr marL="235572" indent="-235572">
              <a:buAutoNum type="arabicParenR"/>
            </a:pPr>
            <a:endParaRPr lang="en-CA" dirty="0"/>
          </a:p>
          <a:p>
            <a:r>
              <a:rPr lang="en-CA" dirty="0"/>
              <a:t>With structures analysis (my background, so I’ll use this as an example) we have ways to sanity check the model results.</a:t>
            </a:r>
          </a:p>
          <a:p>
            <a:pPr marL="176679" indent="-176679">
              <a:buFont typeface="Arial" panose="020B0604020202020204" pitchFamily="34" charset="0"/>
              <a:buChar char="•"/>
            </a:pPr>
            <a:r>
              <a:rPr lang="en-CA" dirty="0"/>
              <a:t>Common Sense – is the result within an order of magnitude of the expected answer?</a:t>
            </a:r>
          </a:p>
          <a:p>
            <a:pPr marL="176679" indent="-176679">
              <a:buFont typeface="Arial" panose="020B0604020202020204" pitchFamily="34" charset="0"/>
              <a:buChar char="•"/>
            </a:pPr>
            <a:r>
              <a:rPr lang="en-CA" dirty="0"/>
              <a:t>Validation – running the analysis using different methods – hand analysis, spreadsheets, finite element models</a:t>
            </a:r>
          </a:p>
          <a:p>
            <a:pPr marL="176679" indent="-176679">
              <a:buFont typeface="Arial" panose="020B0604020202020204" pitchFamily="34" charset="0"/>
              <a:buChar char="•"/>
            </a:pPr>
            <a:r>
              <a:rPr lang="en-CA" dirty="0"/>
              <a:t>Correlation – doing a physical test and comparing to the analysis results.</a:t>
            </a:r>
          </a:p>
          <a:p>
            <a:pPr marL="176679" indent="-176679">
              <a:buFont typeface="Arial" panose="020B0604020202020204" pitchFamily="34" charset="0"/>
              <a:buChar char="•"/>
            </a:pPr>
            <a:endParaRPr lang="en-CA" dirty="0"/>
          </a:p>
          <a:p>
            <a:r>
              <a:rPr lang="en-CA" dirty="0"/>
              <a:t>The same is true for aerodynamics or system engineering.</a:t>
            </a:r>
          </a:p>
          <a:p>
            <a:endParaRPr lang="en-CA" dirty="0"/>
          </a:p>
          <a:p>
            <a:r>
              <a:rPr lang="en-CA" dirty="0"/>
              <a:t>When it comes to the financial models life is much more difficult, there is a degree of validation you can do using different methods or historical comparisons but there are few real life tests you can carry out that will confirm the results of your financial analysis. Financial analysis is far more prone to the sin of optimism than technical analysis</a:t>
            </a:r>
          </a:p>
        </p:txBody>
      </p:sp>
      <p:sp>
        <p:nvSpPr>
          <p:cNvPr id="4" name="Slide Number Placeholder 3"/>
          <p:cNvSpPr>
            <a:spLocks noGrp="1"/>
          </p:cNvSpPr>
          <p:nvPr>
            <p:ph type="sldNum" sz="quarter" idx="10"/>
          </p:nvPr>
        </p:nvSpPr>
        <p:spPr/>
        <p:txBody>
          <a:bodyPr/>
          <a:lstStyle/>
          <a:p>
            <a:fld id="{32131AAC-72A8-45C5-AC7A-E5CC7039F6B8}" type="slidenum">
              <a:rPr lang="en-CA" smtClean="0"/>
              <a:pPr/>
              <a:t>16</a:t>
            </a:fld>
            <a:endParaRPr lang="en-CA"/>
          </a:p>
        </p:txBody>
      </p:sp>
    </p:spTree>
    <p:extLst>
      <p:ext uri="{BB962C8B-B14F-4D97-AF65-F5344CB8AC3E}">
        <p14:creationId xmlns:p14="http://schemas.microsoft.com/office/powerpoint/2010/main" val="4208957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Modern aerospace technical development is often compared to the Apollo program – if we could achieve something so phenomenal over 50 years ago…….</a:t>
            </a:r>
          </a:p>
          <a:p>
            <a:endParaRPr lang="en-CA" dirty="0"/>
          </a:p>
          <a:p>
            <a:r>
              <a:rPr lang="en-CA" dirty="0"/>
              <a:t>If budget, resources and commercial ROI are not limited it is a lot easier to achieve the impossible than people think. The US space program consumed 4.5% of the federal budget at it’s peak. I  am not underplaying the achievements of the program. The technological and cultural impacts have been immeasurable.</a:t>
            </a:r>
          </a:p>
          <a:p>
            <a:endParaRPr lang="en-CA" dirty="0"/>
          </a:p>
          <a:p>
            <a:r>
              <a:rPr lang="en-CA" dirty="0"/>
              <a:t>However it is true that a vast amount of money, great leadership and force of will can make the impossible very possible.</a:t>
            </a:r>
          </a:p>
          <a:p>
            <a:endParaRPr lang="en-CA" dirty="0"/>
          </a:p>
          <a:p>
            <a:r>
              <a:rPr lang="en-CA" dirty="0"/>
              <a:t>(go through the contents of the slide)</a:t>
            </a:r>
          </a:p>
        </p:txBody>
      </p:sp>
      <p:sp>
        <p:nvSpPr>
          <p:cNvPr id="4" name="Slide Number Placeholder 3"/>
          <p:cNvSpPr>
            <a:spLocks noGrp="1"/>
          </p:cNvSpPr>
          <p:nvPr>
            <p:ph type="sldNum" sz="quarter" idx="10"/>
          </p:nvPr>
        </p:nvSpPr>
        <p:spPr/>
        <p:txBody>
          <a:bodyPr/>
          <a:lstStyle/>
          <a:p>
            <a:fld id="{32131AAC-72A8-45C5-AC7A-E5CC7039F6B8}" type="slidenum">
              <a:rPr lang="en-CA" smtClean="0"/>
              <a:pPr/>
              <a:t>17</a:t>
            </a:fld>
            <a:endParaRPr lang="en-CA"/>
          </a:p>
        </p:txBody>
      </p:sp>
    </p:spTree>
    <p:extLst>
      <p:ext uri="{BB962C8B-B14F-4D97-AF65-F5344CB8AC3E}">
        <p14:creationId xmlns:p14="http://schemas.microsoft.com/office/powerpoint/2010/main" val="344628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If we just the current </a:t>
            </a:r>
            <a:r>
              <a:rPr lang="en-CA" dirty="0" err="1"/>
              <a:t>eVTOL</a:t>
            </a:r>
            <a:r>
              <a:rPr lang="en-CA" dirty="0"/>
              <a:t> ‘revolution’ from the same point of view.</a:t>
            </a:r>
          </a:p>
          <a:p>
            <a:endParaRPr lang="en-CA" dirty="0"/>
          </a:p>
          <a:p>
            <a:r>
              <a:rPr lang="en-CA" dirty="0"/>
              <a:t>First of all no one is trying to put anyone on the moon. We are taking customers from their apartment to a restaurant. Or from uptown to downtown. This is certainly more mundane, but is it more or less impossible than putting a man on the moon?</a:t>
            </a:r>
          </a:p>
          <a:p>
            <a:endParaRPr lang="en-CA" dirty="0"/>
          </a:p>
          <a:p>
            <a:r>
              <a:rPr lang="en-CA" dirty="0"/>
              <a:t>It seems impossible that the skies above the cities of the future will be full of jetson style personal flying vehicles. But we know that the impossible can be made possible with an enormous amount of money, great leadership and force of will.</a:t>
            </a:r>
          </a:p>
          <a:p>
            <a:endParaRPr lang="en-CA" dirty="0"/>
          </a:p>
          <a:p>
            <a:r>
              <a:rPr lang="en-CA" dirty="0"/>
              <a:t>This is true, Money is not the whole story, if it were, considering the amount of money raised by some high level programs we could be confident their success is assured. However, </a:t>
            </a:r>
            <a:r>
              <a:rPr lang="en-CA" dirty="0" err="1"/>
              <a:t>eVTOLs</a:t>
            </a:r>
            <a:r>
              <a:rPr lang="en-CA" dirty="0"/>
              <a:t> are not a project that impacts national pride and national security.</a:t>
            </a:r>
          </a:p>
          <a:p>
            <a:endParaRPr lang="en-CA" dirty="0"/>
          </a:p>
          <a:p>
            <a:r>
              <a:rPr lang="en-CA" dirty="0"/>
              <a:t>The military is not involved (other than tangentially through the AFWERX program, but they are not driving the development in any real way)</a:t>
            </a:r>
          </a:p>
          <a:p>
            <a:r>
              <a:rPr lang="en-CA" dirty="0"/>
              <a:t>They are not funded by the government</a:t>
            </a:r>
          </a:p>
          <a:p>
            <a:r>
              <a:rPr lang="en-CA" dirty="0"/>
              <a:t>The regulatory environment is uncertain and private companies do have to show a profit at some point. And profit is where the true impossibility begins.</a:t>
            </a:r>
          </a:p>
        </p:txBody>
      </p:sp>
      <p:sp>
        <p:nvSpPr>
          <p:cNvPr id="4" name="Slide Number Placeholder 3"/>
          <p:cNvSpPr>
            <a:spLocks noGrp="1"/>
          </p:cNvSpPr>
          <p:nvPr>
            <p:ph type="sldNum" sz="quarter" idx="10"/>
          </p:nvPr>
        </p:nvSpPr>
        <p:spPr/>
        <p:txBody>
          <a:bodyPr/>
          <a:lstStyle/>
          <a:p>
            <a:fld id="{32131AAC-72A8-45C5-AC7A-E5CC7039F6B8}" type="slidenum">
              <a:rPr lang="en-CA" smtClean="0"/>
              <a:pPr/>
              <a:t>18</a:t>
            </a:fld>
            <a:endParaRPr lang="en-CA"/>
          </a:p>
        </p:txBody>
      </p:sp>
    </p:spTree>
    <p:extLst>
      <p:ext uri="{BB962C8B-B14F-4D97-AF65-F5344CB8AC3E}">
        <p14:creationId xmlns:p14="http://schemas.microsoft.com/office/powerpoint/2010/main" val="251771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The perfect commercial development project consist of the following – and this is obvious but is rarely stated.</a:t>
            </a:r>
          </a:p>
          <a:p>
            <a:r>
              <a:rPr lang="en-CA" dirty="0"/>
              <a:t>Low cost of development and low time to market followed by high unit sales with a low cost of production – or a high margin.</a:t>
            </a:r>
          </a:p>
          <a:p>
            <a:endParaRPr lang="en-CA" dirty="0"/>
          </a:p>
          <a:p>
            <a:r>
              <a:rPr lang="en-CA" dirty="0"/>
              <a:t>This type of project is an easy sell to either investors or internally in an established OEM. Who would say no to this?</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19</a:t>
            </a:fld>
            <a:endParaRPr lang="en-CA"/>
          </a:p>
        </p:txBody>
      </p:sp>
    </p:spTree>
    <p:extLst>
      <p:ext uri="{BB962C8B-B14F-4D97-AF65-F5344CB8AC3E}">
        <p14:creationId xmlns:p14="http://schemas.microsoft.com/office/powerpoint/2010/main" val="405332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lnSpcReduction="10000"/>
          </a:bodyPr>
          <a:lstStyle/>
          <a:p>
            <a:r>
              <a:rPr lang="en-CA" dirty="0"/>
              <a:t>The abstract, which you can read (I don’t have to read it to you),  highlights the objectivity of the technical vs the subjectivity of compliance (more specifically the subjectivity of the individual - delegate or employee of the regulator and their decision making process), and the market. </a:t>
            </a:r>
          </a:p>
          <a:p>
            <a:endParaRPr lang="en-CA" dirty="0"/>
          </a:p>
          <a:p>
            <a:r>
              <a:rPr lang="en-CA" dirty="0"/>
              <a:t>Compliance problems add to the cost of the program and can significantly impact the commercial viability of the aircraft. If you double the cost of development, (ROI) return on investment and elusive profit are both even more difficult to come by than they otherwise are.</a:t>
            </a:r>
          </a:p>
          <a:p>
            <a:endParaRPr lang="en-CA" dirty="0"/>
          </a:p>
          <a:p>
            <a:r>
              <a:rPr lang="en-CA" dirty="0"/>
              <a:t>Engineers are often unaware of the financial impacts connected to the choices they make. An increase of the awareness of compliance and commercial implications of the choices made by engineers will allow them to make good technical and commercial decisions.</a:t>
            </a:r>
          </a:p>
          <a:p>
            <a:endParaRPr lang="en-CA" dirty="0"/>
          </a:p>
          <a:p>
            <a:r>
              <a:rPr lang="en-CA" dirty="0"/>
              <a:t>This can be distilled down to</a:t>
            </a:r>
          </a:p>
          <a:p>
            <a:r>
              <a:rPr lang="en-CA" dirty="0"/>
              <a:t>Any engineering decision that increases certification risk – bad. </a:t>
            </a:r>
          </a:p>
          <a:p>
            <a:r>
              <a:rPr lang="en-CA" dirty="0"/>
              <a:t>Any engineering decision that increases time and cost to market – bad.</a:t>
            </a:r>
          </a:p>
          <a:p>
            <a:endParaRPr lang="en-CA" dirty="0"/>
          </a:p>
          <a:p>
            <a:r>
              <a:rPr lang="en-CA" dirty="0"/>
              <a:t>Bad technical decisions will almost always cause commercial harm and sometimes good technical decisions can cause commercial harm. A small technical change causing a small product improvement may cause outsized additional costs in certification and time to get to market.</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a:t>
            </a:fld>
            <a:endParaRPr lang="en-CA"/>
          </a:p>
        </p:txBody>
      </p:sp>
    </p:spTree>
    <p:extLst>
      <p:ext uri="{BB962C8B-B14F-4D97-AF65-F5344CB8AC3E}">
        <p14:creationId xmlns:p14="http://schemas.microsoft.com/office/powerpoint/2010/main" val="368732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Sadly, this is the reality for many aircraft </a:t>
            </a:r>
            <a:r>
              <a:rPr lang="en-CA" dirty="0" err="1"/>
              <a:t>startups</a:t>
            </a:r>
            <a:r>
              <a:rPr lang="en-CA" dirty="0"/>
              <a:t>. From data shown on previous slides we can see that, compared to established OEMs, </a:t>
            </a:r>
            <a:r>
              <a:rPr lang="en-CA" dirty="0" err="1"/>
              <a:t>startup</a:t>
            </a:r>
            <a:r>
              <a:rPr lang="en-CA" dirty="0"/>
              <a:t> companies suffer from a greater time in development and this translates to a higher overall cost of development.</a:t>
            </a:r>
          </a:p>
          <a:p>
            <a:endParaRPr lang="en-CA" dirty="0"/>
          </a:p>
          <a:p>
            <a:r>
              <a:rPr lang="en-CA" dirty="0"/>
              <a:t>When the companies introduce their product to the market problems with timely scaling up in-house production and supply chain often restricts the sales volumes, this directly affects revenue but also affect economies of scale causing a increase in cost of production of every unit.</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20</a:t>
            </a:fld>
            <a:endParaRPr lang="en-CA"/>
          </a:p>
        </p:txBody>
      </p:sp>
    </p:spTree>
    <p:extLst>
      <p:ext uri="{BB962C8B-B14F-4D97-AF65-F5344CB8AC3E}">
        <p14:creationId xmlns:p14="http://schemas.microsoft.com/office/powerpoint/2010/main" val="2681659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The economy of scale issue can be critical. At a point in time when the expectation from the investors or the parent company is for revenue and profit the unit cost of each produced aircraft can exceed the price charged to the customer.</a:t>
            </a:r>
          </a:p>
          <a:p>
            <a:endParaRPr lang="en-CA" dirty="0"/>
          </a:p>
          <a:p>
            <a:r>
              <a:rPr lang="en-CA" dirty="0"/>
              <a:t>Making a loss on each produced unit can be further compounded by a companies who have used a poor pricing strategy.</a:t>
            </a:r>
          </a:p>
          <a:p>
            <a:endParaRPr lang="en-CA" dirty="0"/>
          </a:p>
          <a:p>
            <a:r>
              <a:rPr lang="en-CA" dirty="0"/>
              <a:t>Early on in a </a:t>
            </a:r>
            <a:r>
              <a:rPr lang="en-CA" dirty="0" err="1"/>
              <a:t>startup</a:t>
            </a:r>
            <a:r>
              <a:rPr lang="en-CA" dirty="0"/>
              <a:t> companies life cycle, or in the project lifecycle inside a large OEM in order to demonstrate the viability of the product, the project starts to take orders.</a:t>
            </a:r>
          </a:p>
          <a:p>
            <a:endParaRPr lang="en-CA" dirty="0"/>
          </a:p>
          <a:p>
            <a:r>
              <a:rPr lang="en-CA" dirty="0"/>
              <a:t>The more attractively these initial orders are priced at the more orders a project will attract and the more viable it will seem and the greater chance the project has of receiving a green light from external investors or the parent OEM.</a:t>
            </a:r>
          </a:p>
          <a:p>
            <a:endParaRPr lang="en-CA" dirty="0"/>
          </a:p>
          <a:p>
            <a:r>
              <a:rPr lang="en-CA" dirty="0"/>
              <a:t>The longer the project takes to complete the more the project will cost, this creates a need for a higher price to generate a return on investment</a:t>
            </a:r>
          </a:p>
          <a:p>
            <a:r>
              <a:rPr lang="en-CA" dirty="0"/>
              <a:t>The longer the project takes to complete the greater the inflation between the costing used to generate the price point for the initial orders and the actual cost of production</a:t>
            </a:r>
          </a:p>
          <a:p>
            <a:endParaRPr lang="en-CA" dirty="0"/>
          </a:p>
          <a:p>
            <a:r>
              <a:rPr lang="en-CA" dirty="0"/>
              <a:t>These issues create the following situation</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21</a:t>
            </a:fld>
            <a:endParaRPr lang="en-CA"/>
          </a:p>
        </p:txBody>
      </p:sp>
    </p:spTree>
    <p:extLst>
      <p:ext uri="{BB962C8B-B14F-4D97-AF65-F5344CB8AC3E}">
        <p14:creationId xmlns:p14="http://schemas.microsoft.com/office/powerpoint/2010/main" val="1357396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This is the perfect commercial storm of aircraft development.</a:t>
            </a:r>
          </a:p>
          <a:p>
            <a:endParaRPr lang="en-CA" dirty="0"/>
          </a:p>
          <a:p>
            <a:r>
              <a:rPr lang="en-CA" dirty="0"/>
              <a:t>Bear in mind that this scenario assumes that there is a market willing to buy every unit that a project can manufacture. This is not necessarily the case, however it is common that the production rate most Startup companies manage in their first few years of production is so low that selling each unit made is not problematic.</a:t>
            </a:r>
          </a:p>
          <a:p>
            <a:endParaRPr lang="en-CA" dirty="0"/>
          </a:p>
          <a:p>
            <a:r>
              <a:rPr lang="en-CA" dirty="0"/>
              <a:t>This is the ‘valley of death’ scenario that many projects face after they have fought their way through the certification process. This is especially true of </a:t>
            </a:r>
            <a:r>
              <a:rPr lang="en-CA" dirty="0" err="1"/>
              <a:t>startup</a:t>
            </a:r>
            <a:r>
              <a:rPr lang="en-CA" dirty="0"/>
              <a:t> companies who do not have established manufacturing systems, who lack effective cost control and have immature supply chain management. These critical manufacturing aspects often fail to get the attention they require during the certification process and are not ready when the company needs to rely on them.</a:t>
            </a:r>
          </a:p>
          <a:p>
            <a:endParaRPr lang="en-CA" dirty="0"/>
          </a:p>
          <a:p>
            <a:r>
              <a:rPr lang="en-CA" dirty="0"/>
              <a:t>Lets refer back to an earlier slide.</a:t>
            </a:r>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22</a:t>
            </a:fld>
            <a:endParaRPr lang="en-CA"/>
          </a:p>
        </p:txBody>
      </p:sp>
    </p:spTree>
    <p:extLst>
      <p:ext uri="{BB962C8B-B14F-4D97-AF65-F5344CB8AC3E}">
        <p14:creationId xmlns:p14="http://schemas.microsoft.com/office/powerpoint/2010/main" val="2603984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This is the slide that showed the simple model of a project finances.</a:t>
            </a:r>
          </a:p>
          <a:p>
            <a:endParaRPr lang="en-CA" dirty="0"/>
          </a:p>
          <a:p>
            <a:r>
              <a:rPr lang="en-CA" dirty="0"/>
              <a:t>It should be noted that the extension of the development schedule always seem to occur when the ongoing development cost is at the highest burn rate. Compliance problems and redesign always seem to occur when you have the maximum number of engineers on the program. You are in the middle of intensive flight test, writing the compliance reports and have a team of designers refining production design and generating tens of thousands of drawings.</a:t>
            </a:r>
          </a:p>
          <a:p>
            <a:endParaRPr lang="en-CA" dirty="0"/>
          </a:p>
          <a:p>
            <a:r>
              <a:rPr lang="en-CA" dirty="0"/>
              <a:t>You find a problem with demonstration of compliance and it adds 12 months to the program – that 12 months of additional time always seems to happen when you have the highest carrying cost.</a:t>
            </a:r>
          </a:p>
          <a:p>
            <a:endParaRPr lang="en-CA" dirty="0"/>
          </a:p>
          <a:p>
            <a:r>
              <a:rPr lang="en-CA" dirty="0"/>
              <a:t>The nominal case shown above can easily become…..</a:t>
            </a:r>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23</a:t>
            </a:fld>
            <a:endParaRPr lang="en-CA"/>
          </a:p>
        </p:txBody>
      </p:sp>
    </p:spTree>
    <p:extLst>
      <p:ext uri="{BB962C8B-B14F-4D97-AF65-F5344CB8AC3E}">
        <p14:creationId xmlns:p14="http://schemas.microsoft.com/office/powerpoint/2010/main" val="3569614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Something that looks like this.</a:t>
            </a:r>
          </a:p>
          <a:p>
            <a:endParaRPr lang="en-CA" dirty="0"/>
          </a:p>
          <a:p>
            <a:r>
              <a:rPr lang="en-CA" dirty="0"/>
              <a:t>A low manufacturing ramp up leading to a high unit cost required additional investment to carry the company through initial manufacturing. </a:t>
            </a:r>
          </a:p>
          <a:p>
            <a:endParaRPr lang="en-CA" dirty="0"/>
          </a:p>
          <a:p>
            <a:r>
              <a:rPr lang="en-CA" dirty="0"/>
              <a:t>Of course the manufacturing problems (poor company systems, inadequate facilities, low quality tooling, unreliable suppliers, </a:t>
            </a:r>
            <a:r>
              <a:rPr lang="en-CA" dirty="0" err="1"/>
              <a:t>etc</a:t>
            </a:r>
            <a:r>
              <a:rPr lang="en-CA" dirty="0"/>
              <a:t>) that prevent the project from getting to higher production volumes require still more investment to fix. </a:t>
            </a:r>
          </a:p>
          <a:p>
            <a:endParaRPr lang="en-CA" dirty="0"/>
          </a:p>
          <a:p>
            <a:r>
              <a:rPr lang="en-CA" dirty="0"/>
              <a:t>This pushes the break even point even further to the right and this can make break even or ROI a non viable proposition. Non viable in this case means investors walking away or the OEM cancelling the program.</a:t>
            </a:r>
          </a:p>
          <a:p>
            <a:endParaRPr lang="en-CA" dirty="0"/>
          </a:p>
          <a:p>
            <a:r>
              <a:rPr lang="en-CA" dirty="0"/>
              <a:t>This is a bad thing and can be perceived as a lack of success.</a:t>
            </a:r>
          </a:p>
          <a:p>
            <a:endParaRPr lang="en-CA" dirty="0"/>
          </a:p>
          <a:p>
            <a:r>
              <a:rPr lang="en-CA" dirty="0"/>
              <a:t>This is not something that you want to include in your initial project plan and present to investors or to your managers. This is often represented by a blanket contingency – some percentage of the overall project budget. It is rarely adequate</a:t>
            </a:r>
          </a:p>
        </p:txBody>
      </p:sp>
      <p:sp>
        <p:nvSpPr>
          <p:cNvPr id="4" name="Slide Number Placeholder 3"/>
          <p:cNvSpPr>
            <a:spLocks noGrp="1"/>
          </p:cNvSpPr>
          <p:nvPr>
            <p:ph type="sldNum" sz="quarter" idx="10"/>
          </p:nvPr>
        </p:nvSpPr>
        <p:spPr/>
        <p:txBody>
          <a:bodyPr/>
          <a:lstStyle/>
          <a:p>
            <a:fld id="{32131AAC-72A8-45C5-AC7A-E5CC7039F6B8}" type="slidenum">
              <a:rPr lang="en-CA" smtClean="0"/>
              <a:pPr/>
              <a:t>24</a:t>
            </a:fld>
            <a:endParaRPr lang="en-CA"/>
          </a:p>
        </p:txBody>
      </p:sp>
    </p:spTree>
    <p:extLst>
      <p:ext uri="{BB962C8B-B14F-4D97-AF65-F5344CB8AC3E}">
        <p14:creationId xmlns:p14="http://schemas.microsoft.com/office/powerpoint/2010/main" val="3784721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Not surprisingly the financial model that you want to present to investors is also the ideal way to run your program.</a:t>
            </a:r>
          </a:p>
          <a:p>
            <a:endParaRPr lang="en-CA" dirty="0"/>
          </a:p>
          <a:p>
            <a:r>
              <a:rPr lang="en-CA" dirty="0"/>
              <a:t>A short development schedule demanding a relatively small amount of investment</a:t>
            </a:r>
          </a:p>
          <a:p>
            <a:r>
              <a:rPr lang="en-CA" dirty="0"/>
              <a:t>Followed by a quick manufacturing ramp up to a high sales volume.</a:t>
            </a:r>
          </a:p>
          <a:p>
            <a:endParaRPr lang="en-CA" dirty="0"/>
          </a:p>
          <a:p>
            <a:r>
              <a:rPr lang="en-CA" dirty="0"/>
              <a:t>If we introduce a large amount of innovation into the picture we have a problem. The development schedule becomes longer and more expensive.</a:t>
            </a:r>
          </a:p>
          <a:p>
            <a:endParaRPr lang="en-CA" dirty="0"/>
          </a:p>
          <a:p>
            <a:r>
              <a:rPr lang="en-CA" dirty="0"/>
              <a:t>The way this can be offset in the financial model is to increase the sales volume. An increase in sales volume, and therefore manufacturing volume, - as we have seen – not only increases the revenue but it makes the project more profitable as economies of scale increase the profit margin on each unit.</a:t>
            </a:r>
          </a:p>
          <a:p>
            <a:endParaRPr lang="en-CA" dirty="0"/>
          </a:p>
          <a:p>
            <a:r>
              <a:rPr lang="en-CA" dirty="0"/>
              <a:t>The project financial model for ‘modern innovative aircraft projects’ look like the following slide.</a:t>
            </a:r>
          </a:p>
        </p:txBody>
      </p:sp>
      <p:sp>
        <p:nvSpPr>
          <p:cNvPr id="4" name="Slide Number Placeholder 3"/>
          <p:cNvSpPr>
            <a:spLocks noGrp="1"/>
          </p:cNvSpPr>
          <p:nvPr>
            <p:ph type="sldNum" sz="quarter" idx="10"/>
          </p:nvPr>
        </p:nvSpPr>
        <p:spPr/>
        <p:txBody>
          <a:bodyPr/>
          <a:lstStyle/>
          <a:p>
            <a:fld id="{32131AAC-72A8-45C5-AC7A-E5CC7039F6B8}" type="slidenum">
              <a:rPr lang="en-CA" smtClean="0"/>
              <a:pPr/>
              <a:t>25</a:t>
            </a:fld>
            <a:endParaRPr lang="en-CA"/>
          </a:p>
        </p:txBody>
      </p:sp>
    </p:spTree>
    <p:extLst>
      <p:ext uri="{BB962C8B-B14F-4D97-AF65-F5344CB8AC3E}">
        <p14:creationId xmlns:p14="http://schemas.microsoft.com/office/powerpoint/2010/main" val="2600184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The large increase in development and schedule and budgets – which in most projects are accurately represented and are borne out by the amount of investment the leading companies are raising -  are compensated for by a faster manufacturing ramp up, higher manufacturing volume and higher sales volume.</a:t>
            </a:r>
          </a:p>
          <a:p>
            <a:endParaRPr lang="en-CA" dirty="0"/>
          </a:p>
          <a:p>
            <a:r>
              <a:rPr lang="en-CA" dirty="0"/>
              <a:t>Some of the leading projects are forecasting sales volumes in the thousands of units per year. These sales levels are required to show a return on investment.</a:t>
            </a:r>
          </a:p>
          <a:p>
            <a:endParaRPr lang="en-CA" dirty="0"/>
          </a:p>
          <a:p>
            <a:r>
              <a:rPr lang="en-CA" dirty="0"/>
              <a:t>Theoretically these are good models – I am sure they are internally consistent and mathematically correct.</a:t>
            </a:r>
          </a:p>
          <a:p>
            <a:endParaRPr lang="en-CA" dirty="0"/>
          </a:p>
          <a:p>
            <a:r>
              <a:rPr lang="en-CA" dirty="0"/>
              <a:t>The success that these models predict for these projects relies on the sales volume.</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26</a:t>
            </a:fld>
            <a:endParaRPr lang="en-CA"/>
          </a:p>
        </p:txBody>
      </p:sp>
    </p:spTree>
    <p:extLst>
      <p:ext uri="{BB962C8B-B14F-4D97-AF65-F5344CB8AC3E}">
        <p14:creationId xmlns:p14="http://schemas.microsoft.com/office/powerpoint/2010/main" val="349080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Conducting a quick search on line – this was the first hit</a:t>
            </a:r>
          </a:p>
          <a:p>
            <a:endParaRPr lang="en-CA" dirty="0"/>
          </a:p>
          <a:p>
            <a:r>
              <a:rPr lang="en-CA" dirty="0"/>
              <a:t>The </a:t>
            </a:r>
            <a:r>
              <a:rPr lang="en-CA" dirty="0" err="1"/>
              <a:t>eVTOL</a:t>
            </a:r>
            <a:r>
              <a:rPr lang="en-CA" dirty="0"/>
              <a:t> market is forecast to increase between 2025 and 2033. Wow. This is great news. It will be growing at a 31.1 CAGR (Compound annual growth rate), or 21.1% between 2021 and 2031.</a:t>
            </a:r>
          </a:p>
          <a:p>
            <a:r>
              <a:rPr lang="en-CA" dirty="0"/>
              <a:t>The </a:t>
            </a:r>
            <a:r>
              <a:rPr lang="en-CA" dirty="0" err="1"/>
              <a:t>eVTOL</a:t>
            </a:r>
            <a:r>
              <a:rPr lang="en-CA" dirty="0"/>
              <a:t> market was already worth over $9Bn dollars last year!</a:t>
            </a:r>
          </a:p>
          <a:p>
            <a:endParaRPr lang="en-CA" dirty="0"/>
          </a:p>
          <a:p>
            <a:r>
              <a:rPr lang="en-CA" dirty="0"/>
              <a:t>There are some problems here.</a:t>
            </a:r>
          </a:p>
          <a:p>
            <a:endParaRPr lang="en-CA" dirty="0"/>
          </a:p>
          <a:p>
            <a:r>
              <a:rPr lang="en-CA" dirty="0"/>
              <a:t>The projections in these reports is for multi billion dollar markets with very impressive and ‘heathy’ year on year growth rates. These are not real and there is no reason to believe they are real</a:t>
            </a:r>
          </a:p>
          <a:p>
            <a:endParaRPr lang="en-CA" dirty="0"/>
          </a:p>
          <a:p>
            <a:r>
              <a:rPr lang="en-CA" dirty="0"/>
              <a:t>There some pre orders, a very small number of deliveries of small </a:t>
            </a:r>
            <a:r>
              <a:rPr lang="en-CA" dirty="0" err="1"/>
              <a:t>eVTOLs</a:t>
            </a:r>
            <a:r>
              <a:rPr lang="en-CA" dirty="0"/>
              <a:t> and there is no established market beyond the personal luxury market. This is small. We can refer to historical GAMA data.</a:t>
            </a:r>
          </a:p>
          <a:p>
            <a:endParaRPr lang="en-CA" dirty="0"/>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27</a:t>
            </a:fld>
            <a:endParaRPr lang="en-CA"/>
          </a:p>
        </p:txBody>
      </p:sp>
    </p:spTree>
    <p:extLst>
      <p:ext uri="{BB962C8B-B14F-4D97-AF65-F5344CB8AC3E}">
        <p14:creationId xmlns:p14="http://schemas.microsoft.com/office/powerpoint/2010/main" val="585849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lnSpcReduction="10000"/>
          </a:bodyPr>
          <a:lstStyle/>
          <a:p>
            <a:r>
              <a:rPr lang="en-CA" dirty="0"/>
              <a:t>The above data is for global sales and revenue for all fixed wing General Aviation aircraft – around 2600 units in 2019.</a:t>
            </a:r>
          </a:p>
          <a:p>
            <a:endParaRPr lang="en-CA" dirty="0"/>
          </a:p>
          <a:p>
            <a:r>
              <a:rPr lang="en-CA" dirty="0"/>
              <a:t>One leading </a:t>
            </a:r>
            <a:r>
              <a:rPr lang="en-CA" dirty="0" err="1"/>
              <a:t>eVTOL</a:t>
            </a:r>
            <a:r>
              <a:rPr lang="en-CA" dirty="0"/>
              <a:t> project, Archer, in their investor materials show that between 2021 and 2026 they will achieve between 200 to 1000 aircraft per year and in 2026 could be manufacturing over 5000 aircraft per year.</a:t>
            </a:r>
          </a:p>
          <a:p>
            <a:endParaRPr lang="en-CA" dirty="0"/>
          </a:p>
          <a:p>
            <a:r>
              <a:rPr lang="en-CA" dirty="0"/>
              <a:t>This number is tempered a little on the following slide in their investor deck at the link above that states in 2030 they will producing 2300 aircraft – about the entire 2020 global general aviation market.</a:t>
            </a:r>
          </a:p>
          <a:p>
            <a:endParaRPr lang="en-CA" dirty="0"/>
          </a:p>
          <a:p>
            <a:r>
              <a:rPr lang="en-CA" dirty="0"/>
              <a:t>Note that it is very open and honorable of Archer to make their investor materials public so I have to give them credit for that. Almost no companies do this.</a:t>
            </a:r>
          </a:p>
          <a:p>
            <a:endParaRPr lang="en-CA" dirty="0"/>
          </a:p>
          <a:p>
            <a:r>
              <a:rPr lang="en-CA" dirty="0"/>
              <a:t>It is evident that, in order to justify the level of investment required to develop and certify the aircraft, the number of sales and the time to get to a high sales volumes are the parameters that are adjusted to make the financial models work.</a:t>
            </a:r>
          </a:p>
          <a:p>
            <a:endParaRPr lang="en-CA" dirty="0"/>
          </a:p>
          <a:p>
            <a:r>
              <a:rPr lang="en-CA" dirty="0"/>
              <a:t>Those sales depend on a market is a theoretical projection. This future market will dwarf the current general aviation market. This revenue projection is based on the demand for the product. The demand for the product is based on a demand for the use of the product.</a:t>
            </a:r>
          </a:p>
          <a:p>
            <a:endParaRPr lang="en-CA" dirty="0"/>
          </a:p>
          <a:p>
            <a:r>
              <a:rPr lang="en-CA" dirty="0"/>
              <a:t>So – who will want to use the product? How do the products compare to alternative modes of transport.</a:t>
            </a:r>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28</a:t>
            </a:fld>
            <a:endParaRPr lang="en-CA"/>
          </a:p>
        </p:txBody>
      </p:sp>
    </p:spTree>
    <p:extLst>
      <p:ext uri="{BB962C8B-B14F-4D97-AF65-F5344CB8AC3E}">
        <p14:creationId xmlns:p14="http://schemas.microsoft.com/office/powerpoint/2010/main" val="3964205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I created these comparisons a couple of years ago so some of these project. I took a range of </a:t>
            </a:r>
            <a:r>
              <a:rPr lang="en-CA" dirty="0" err="1"/>
              <a:t>eVTOL</a:t>
            </a:r>
            <a:r>
              <a:rPr lang="en-CA" dirty="0"/>
              <a:t> and conventional electric aircraft projects and compared them to an average family car and an average moped.</a:t>
            </a:r>
          </a:p>
          <a:p>
            <a:endParaRPr lang="en-CA" dirty="0"/>
          </a:p>
          <a:p>
            <a:r>
              <a:rPr lang="en-CA" dirty="0"/>
              <a:t>In terms of urban mobility these are the available, affordable alternative means of transport.</a:t>
            </a:r>
          </a:p>
          <a:p>
            <a:endParaRPr lang="en-CA" dirty="0"/>
          </a:p>
          <a:p>
            <a:r>
              <a:rPr lang="en-CA" dirty="0"/>
              <a:t>I used three metrics – Useful load – which is this slide, Range and Cruise Speed on the following slides.</a:t>
            </a:r>
          </a:p>
          <a:p>
            <a:endParaRPr lang="en-CA" dirty="0"/>
          </a:p>
          <a:p>
            <a:r>
              <a:rPr lang="en-CA" dirty="0"/>
              <a:t>We will talk about cost after we have been through these metrics.</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29</a:t>
            </a:fld>
            <a:endParaRPr lang="en-CA"/>
          </a:p>
        </p:txBody>
      </p:sp>
    </p:spTree>
    <p:extLst>
      <p:ext uri="{BB962C8B-B14F-4D97-AF65-F5344CB8AC3E}">
        <p14:creationId xmlns:p14="http://schemas.microsoft.com/office/powerpoint/2010/main" val="429077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As my bio says I have worked in aircraft development for nearly 30 years. Most of that time has been spent working with start up companies. I have been lucky that while my company has worked with start-up companies we also work with established OEMs on initial type certification programs and major supplemental type certification programs.</a:t>
            </a:r>
          </a:p>
          <a:p>
            <a:endParaRPr lang="en-CA" dirty="0"/>
          </a:p>
          <a:p>
            <a:r>
              <a:rPr lang="en-CA" dirty="0"/>
              <a:t>We manage to not lose touch with the realities and difficulties of certifying an aircraft product even if you are an established OEM with an approved design organization and mature company policies and procedures.</a:t>
            </a:r>
          </a:p>
          <a:p>
            <a:endParaRPr lang="en-CA" dirty="0"/>
          </a:p>
          <a:p>
            <a:r>
              <a:rPr lang="en-CA" dirty="0"/>
              <a:t>My work is firmly in the part 23 world, with a hint of part 27. This is just as well as (I think) the only start-up company in the part 25 world is Boom Aerospace. They are a great company with a great vision, but being a part 25 Startup is a tough hill to climb.</a:t>
            </a:r>
          </a:p>
          <a:p>
            <a:endParaRPr lang="en-CA" dirty="0"/>
          </a:p>
          <a:p>
            <a:r>
              <a:rPr lang="en-CA" dirty="0"/>
              <a:t>All of which follows is my opinion based on my experience. With all of the unreliability inherent in eyewitness testimony that comes with viewing the universe through one set of eyes and using one limited brain to interpret it.</a:t>
            </a:r>
          </a:p>
          <a:p>
            <a:endParaRPr lang="en-CA" dirty="0"/>
          </a:p>
          <a:p>
            <a:r>
              <a:rPr lang="en-CA" dirty="0"/>
              <a:t>I will run through some basic definitions, some fundamental parameters, some historical data, some simple financial models and some recent projects.</a:t>
            </a:r>
          </a:p>
        </p:txBody>
      </p:sp>
      <p:sp>
        <p:nvSpPr>
          <p:cNvPr id="4" name="Slide Number Placeholder 3"/>
          <p:cNvSpPr>
            <a:spLocks noGrp="1"/>
          </p:cNvSpPr>
          <p:nvPr>
            <p:ph type="sldNum" sz="quarter" idx="10"/>
          </p:nvPr>
        </p:nvSpPr>
        <p:spPr/>
        <p:txBody>
          <a:bodyPr/>
          <a:lstStyle/>
          <a:p>
            <a:fld id="{32131AAC-72A8-45C5-AC7A-E5CC7039F6B8}" type="slidenum">
              <a:rPr lang="en-CA" smtClean="0"/>
              <a:pPr/>
              <a:t>3</a:t>
            </a:fld>
            <a:endParaRPr lang="en-CA"/>
          </a:p>
        </p:txBody>
      </p:sp>
    </p:spTree>
    <p:extLst>
      <p:ext uri="{BB962C8B-B14F-4D97-AF65-F5344CB8AC3E}">
        <p14:creationId xmlns:p14="http://schemas.microsoft.com/office/powerpoint/2010/main" val="206900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The range is not favorable when compared to conventional means of transport.</a:t>
            </a:r>
          </a:p>
          <a:p>
            <a:endParaRPr lang="en-CA" dirty="0"/>
          </a:p>
          <a:p>
            <a:r>
              <a:rPr lang="en-CA" dirty="0"/>
              <a:t>It difference in the means of refueling a car and a moped compared to </a:t>
            </a:r>
            <a:r>
              <a:rPr lang="en-CA" dirty="0" err="1"/>
              <a:t>eVTOL</a:t>
            </a:r>
            <a:r>
              <a:rPr lang="en-CA" dirty="0"/>
              <a:t>, if we assume gasoline, is widely available and takes a couple of minutes to ‘fill the tank’.</a:t>
            </a:r>
          </a:p>
          <a:p>
            <a:r>
              <a:rPr lang="en-CA" dirty="0"/>
              <a:t>The blackfly opener takes 5.5hours to recharge at 120V and 20A</a:t>
            </a:r>
          </a:p>
          <a:p>
            <a:endParaRPr lang="en-CA" dirty="0"/>
          </a:p>
          <a:p>
            <a:r>
              <a:rPr lang="en-CA" dirty="0"/>
              <a:t>The infrastructure to deliver adequate power to keep an fleet of hundreds or thousands of flying electric vehicles over an urban center has yet to be fully realized.</a:t>
            </a:r>
          </a:p>
          <a:p>
            <a:endParaRPr lang="en-CA" dirty="0"/>
          </a:p>
          <a:p>
            <a:r>
              <a:rPr lang="en-CA" dirty="0"/>
              <a:t>If we also just examine power efficiency – a moped typically has a 50cc engine delivering 3 Horsepower – (about 2000 watts) – about half that at cruise – 1000 Watts</a:t>
            </a:r>
          </a:p>
          <a:p>
            <a:r>
              <a:rPr lang="en-CA" dirty="0"/>
              <a:t>Taking the blackfly opener again, from data on their website, the vehicle will consume about 15,000 watts at cruise – 15 times more than a moped.</a:t>
            </a:r>
          </a:p>
          <a:p>
            <a:endParaRPr lang="en-CA" dirty="0"/>
          </a:p>
          <a:p>
            <a:r>
              <a:rPr lang="en-CA" dirty="0"/>
              <a:t>This does not look like an increase in efficiency</a:t>
            </a:r>
          </a:p>
          <a:p>
            <a:endParaRPr lang="en-CA" dirty="0"/>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30</a:t>
            </a:fld>
            <a:endParaRPr lang="en-CA"/>
          </a:p>
        </p:txBody>
      </p:sp>
    </p:spTree>
    <p:extLst>
      <p:ext uri="{BB962C8B-B14F-4D97-AF65-F5344CB8AC3E}">
        <p14:creationId xmlns:p14="http://schemas.microsoft.com/office/powerpoint/2010/main" val="216673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Speed is where things that fly generally excel.</a:t>
            </a:r>
          </a:p>
          <a:p>
            <a:endParaRPr lang="en-CA" dirty="0"/>
          </a:p>
          <a:p>
            <a:r>
              <a:rPr lang="en-CA" dirty="0"/>
              <a:t>Not only are they faster, but as they are not bound by reads they have a better chance of making the journey in a straight line.</a:t>
            </a:r>
          </a:p>
          <a:p>
            <a:endParaRPr lang="en-CA" dirty="0"/>
          </a:p>
          <a:p>
            <a:r>
              <a:rPr lang="en-CA" dirty="0"/>
              <a:t>So they offer one significantly improved metric – that is speed, or time. </a:t>
            </a:r>
          </a:p>
          <a:p>
            <a:endParaRPr lang="en-CA" dirty="0"/>
          </a:p>
          <a:p>
            <a:r>
              <a:rPr lang="en-CA" dirty="0"/>
              <a:t>The ‘killer’ metric, however is procurement cost</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31</a:t>
            </a:fld>
            <a:endParaRPr lang="en-CA"/>
          </a:p>
        </p:txBody>
      </p:sp>
    </p:spTree>
    <p:extLst>
      <p:ext uri="{BB962C8B-B14F-4D97-AF65-F5344CB8AC3E}">
        <p14:creationId xmlns:p14="http://schemas.microsoft.com/office/powerpoint/2010/main" val="73521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fontScale="92500" lnSpcReduction="10000"/>
          </a:bodyPr>
          <a:lstStyle/>
          <a:p>
            <a:r>
              <a:rPr lang="en-CA" dirty="0"/>
              <a:t>I know that urban mobility is predicated on mobility as a service. i.e. you don’t have to buy the vehicle to use it.</a:t>
            </a:r>
          </a:p>
          <a:p>
            <a:endParaRPr lang="en-CA" dirty="0"/>
          </a:p>
          <a:p>
            <a:r>
              <a:rPr lang="en-CA" dirty="0"/>
              <a:t>But somebody has to buy it – even if the OEM operates the vehicle as a service they still have to bear the cost of production and this has to be accounted for.</a:t>
            </a:r>
          </a:p>
          <a:p>
            <a:endParaRPr lang="en-CA" dirty="0"/>
          </a:p>
          <a:p>
            <a:r>
              <a:rPr lang="en-CA" dirty="0"/>
              <a:t>The cost of procurement has to be passed on to the user at some point. Either as a direct purchase cost or through a component of the fare charged.</a:t>
            </a:r>
          </a:p>
          <a:p>
            <a:endParaRPr lang="en-CA" dirty="0"/>
          </a:p>
          <a:p>
            <a:r>
              <a:rPr lang="en-CA" dirty="0"/>
              <a:t>These two simple comparisons are based on the available data and are limited to the projects with available data. The cost of the additional speed the Urban Mobility can offer is clear. But what is the downside?</a:t>
            </a:r>
          </a:p>
          <a:p>
            <a:endParaRPr lang="en-CA" dirty="0"/>
          </a:p>
          <a:p>
            <a:r>
              <a:rPr lang="en-CA" dirty="0"/>
              <a:t>There is a dramatic increase in the cost of the vehicle and there is a dramatic drop in overall efficiency in terms of power. Even if the journey time is cut by a factor of two or three the amount of </a:t>
            </a:r>
            <a:r>
              <a:rPr lang="en-CA" dirty="0" err="1"/>
              <a:t>of</a:t>
            </a:r>
            <a:r>
              <a:rPr lang="en-CA" dirty="0"/>
              <a:t> energy consumed (power multiplied by time) will still be many times the amount consumed by the slower, cheaper form of transportation.</a:t>
            </a:r>
          </a:p>
          <a:p>
            <a:endParaRPr lang="en-CA" dirty="0"/>
          </a:p>
          <a:p>
            <a:r>
              <a:rPr lang="en-CA" dirty="0"/>
              <a:t>This does not look like a very green way to travel.</a:t>
            </a:r>
          </a:p>
          <a:p>
            <a:endParaRPr lang="en-CA" dirty="0"/>
          </a:p>
          <a:p>
            <a:r>
              <a:rPr lang="en-CA" dirty="0"/>
              <a:t>Considering the cost of insurance, the higher safety standards required for air operation (and the associated cost with those standards) and the obvious difference in the cost of procurement, the overall cost to the customer is not going to be lower than for land based travel.</a:t>
            </a:r>
          </a:p>
          <a:p>
            <a:endParaRPr lang="en-CA" dirty="0"/>
          </a:p>
          <a:p>
            <a:r>
              <a:rPr lang="en-CA" dirty="0"/>
              <a:t>How much will people be willing to pay in both cash and energy inefficiency to reduce their journey time?</a:t>
            </a:r>
          </a:p>
        </p:txBody>
      </p:sp>
      <p:sp>
        <p:nvSpPr>
          <p:cNvPr id="4" name="Slide Number Placeholder 3"/>
          <p:cNvSpPr>
            <a:spLocks noGrp="1"/>
          </p:cNvSpPr>
          <p:nvPr>
            <p:ph type="sldNum" sz="quarter" idx="10"/>
          </p:nvPr>
        </p:nvSpPr>
        <p:spPr/>
        <p:txBody>
          <a:bodyPr/>
          <a:lstStyle/>
          <a:p>
            <a:fld id="{32131AAC-72A8-45C5-AC7A-E5CC7039F6B8}" type="slidenum">
              <a:rPr lang="en-CA" smtClean="0"/>
              <a:pPr/>
              <a:t>32</a:t>
            </a:fld>
            <a:endParaRPr lang="en-CA"/>
          </a:p>
        </p:txBody>
      </p:sp>
    </p:spTree>
    <p:extLst>
      <p:ext uri="{BB962C8B-B14F-4D97-AF65-F5344CB8AC3E}">
        <p14:creationId xmlns:p14="http://schemas.microsoft.com/office/powerpoint/2010/main" val="3514481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Adding technological risk to a program not only affects the technology aspects.</a:t>
            </a:r>
          </a:p>
          <a:p>
            <a:endParaRPr lang="en-CA" dirty="0"/>
          </a:p>
          <a:p>
            <a:r>
              <a:rPr lang="en-CA" dirty="0"/>
              <a:t>The cost and time to show compliance with regulations will also increase.</a:t>
            </a:r>
          </a:p>
          <a:p>
            <a:endParaRPr lang="en-CA" dirty="0"/>
          </a:p>
          <a:p>
            <a:r>
              <a:rPr lang="en-CA" dirty="0"/>
              <a:t>Technological risk often introduces new forms and features to the market and the market can be both surprisingly conservative and fickle.</a:t>
            </a:r>
          </a:p>
        </p:txBody>
      </p:sp>
      <p:sp>
        <p:nvSpPr>
          <p:cNvPr id="4" name="Slide Number Placeholder 3"/>
          <p:cNvSpPr>
            <a:spLocks noGrp="1"/>
          </p:cNvSpPr>
          <p:nvPr>
            <p:ph type="sldNum" sz="quarter" idx="10"/>
          </p:nvPr>
        </p:nvSpPr>
        <p:spPr/>
        <p:txBody>
          <a:bodyPr/>
          <a:lstStyle/>
          <a:p>
            <a:fld id="{32131AAC-72A8-45C5-AC7A-E5CC7039F6B8}" type="slidenum">
              <a:rPr lang="en-CA" smtClean="0"/>
              <a:pPr/>
              <a:t>33</a:t>
            </a:fld>
            <a:endParaRPr lang="en-CA"/>
          </a:p>
        </p:txBody>
      </p:sp>
    </p:spTree>
    <p:extLst>
      <p:ext uri="{BB962C8B-B14F-4D97-AF65-F5344CB8AC3E}">
        <p14:creationId xmlns:p14="http://schemas.microsoft.com/office/powerpoint/2010/main" val="3288978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Optimistic engineers make me nervous.</a:t>
            </a:r>
          </a:p>
          <a:p>
            <a:endParaRPr lang="en-CA" dirty="0"/>
          </a:p>
          <a:p>
            <a:r>
              <a:rPr lang="en-CA" dirty="0"/>
              <a:t>So – whatever the downside aspect to a technical risk you have to assume that all negative aspects of the risk will manifest themselves – they almost always do.</a:t>
            </a:r>
          </a:p>
          <a:p>
            <a:endParaRPr lang="en-CA" dirty="0"/>
          </a:p>
          <a:p>
            <a:r>
              <a:rPr lang="en-CA" dirty="0"/>
              <a:t>As an engineer you may be the only person that understands the technical risk on a program. How good are you at communicating that risk to your manager? </a:t>
            </a:r>
          </a:p>
          <a:p>
            <a:endParaRPr lang="en-CA" dirty="0"/>
          </a:p>
          <a:p>
            <a:r>
              <a:rPr lang="en-CA" dirty="0"/>
              <a:t>The regulator will not understand the risk. Presenting an overview in an initial type board meeting to the regulator or addressing the compliance issues in more details in the compliance plan is not going to address all of the risks and all aspects of the risk.</a:t>
            </a:r>
          </a:p>
          <a:p>
            <a:endParaRPr lang="en-CA" dirty="0"/>
          </a:p>
          <a:p>
            <a:r>
              <a:rPr lang="en-CA" dirty="0"/>
              <a:t>For example – working with a new supplier on the integration of a prototype version a new innovative component is interesting and exciting. It does not mean that the supplier can ramp up to manufacture hundreds or thousands of unit per year and consistent meet quality standards. What will you do if they fail to meet their obligations. How can you make better decisions to mitigate supplier risk?</a:t>
            </a:r>
          </a:p>
        </p:txBody>
      </p:sp>
      <p:sp>
        <p:nvSpPr>
          <p:cNvPr id="4" name="Slide Number Placeholder 3"/>
          <p:cNvSpPr>
            <a:spLocks noGrp="1"/>
          </p:cNvSpPr>
          <p:nvPr>
            <p:ph type="sldNum" sz="quarter" idx="10"/>
          </p:nvPr>
        </p:nvSpPr>
        <p:spPr/>
        <p:txBody>
          <a:bodyPr/>
          <a:lstStyle/>
          <a:p>
            <a:fld id="{32131AAC-72A8-45C5-AC7A-E5CC7039F6B8}" type="slidenum">
              <a:rPr lang="en-CA" smtClean="0"/>
              <a:pPr/>
              <a:t>34</a:t>
            </a:fld>
            <a:endParaRPr lang="en-CA"/>
          </a:p>
        </p:txBody>
      </p:sp>
    </p:spTree>
    <p:extLst>
      <p:ext uri="{BB962C8B-B14F-4D97-AF65-F5344CB8AC3E}">
        <p14:creationId xmlns:p14="http://schemas.microsoft.com/office/powerpoint/2010/main" val="2990481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I will finish with some useless contradictory wisdom. Some of which is mine (the useless bits) and some of which some from much cleverer people.</a:t>
            </a:r>
          </a:p>
          <a:p>
            <a:endParaRPr lang="en-CA" dirty="0"/>
          </a:p>
          <a:p>
            <a:r>
              <a:rPr lang="en-CA" dirty="0"/>
              <a:t>Many good ideas have been ruined by failing to mitigate the obvious risks</a:t>
            </a:r>
          </a:p>
          <a:p>
            <a:endParaRPr lang="en-CA" dirty="0"/>
          </a:p>
          <a:p>
            <a:r>
              <a:rPr lang="en-CA" dirty="0"/>
              <a:t>Optimism is for salesmen and elementary school teachers.</a:t>
            </a:r>
          </a:p>
          <a:p>
            <a:endParaRPr lang="en-CA" dirty="0"/>
          </a:p>
          <a:p>
            <a:r>
              <a:rPr lang="en-CA" dirty="0"/>
              <a:t>Raising Capital by itself does not mitigate risk. It creates the means to pay for risk mitigation activities. If you have to raise billions of dollars to mitigate risk you may have taken on the wrong risks and in general the engineering activities will expand to consume the available budget. The more capital you raise the more you have to sell at a higher price to keep the investors happy.</a:t>
            </a:r>
          </a:p>
          <a:p>
            <a:endParaRPr lang="en-CA" dirty="0"/>
          </a:p>
          <a:p>
            <a:r>
              <a:rPr lang="en-CA" dirty="0"/>
              <a:t>Humans have achieved many impossible things, not all have been useful or marketable</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35</a:t>
            </a:fld>
            <a:endParaRPr lang="en-CA"/>
          </a:p>
        </p:txBody>
      </p:sp>
    </p:spTree>
    <p:extLst>
      <p:ext uri="{BB962C8B-B14F-4D97-AF65-F5344CB8AC3E}">
        <p14:creationId xmlns:p14="http://schemas.microsoft.com/office/powerpoint/2010/main" val="119319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And so we have to talk about how we define success.</a:t>
            </a:r>
          </a:p>
          <a:p>
            <a:endParaRPr lang="en-CA" dirty="0"/>
          </a:p>
          <a:p>
            <a:r>
              <a:rPr lang="en-CA" dirty="0"/>
              <a:t>Engineering is regarded as predominantly technical discipline. There is a lot of math, so much that computers have replaced the slide rule, pencil and even the pocket calculator. And all of the interesting math tends to distract engineers from some critical aspects of product development. </a:t>
            </a:r>
          </a:p>
          <a:p>
            <a:endParaRPr lang="en-CA" dirty="0"/>
          </a:p>
          <a:p>
            <a:r>
              <a:rPr lang="en-CA" dirty="0"/>
              <a:t>If the government wont let you sell it, or people won’t buy it does it matter that you have achieved the impossible?</a:t>
            </a:r>
          </a:p>
          <a:p>
            <a:endParaRPr lang="en-CA" dirty="0"/>
          </a:p>
          <a:p>
            <a:r>
              <a:rPr lang="en-CA" dirty="0"/>
              <a:t>Engineering in the private sector has to provide a return on investment (or profit to use a simpler term). Successful execution of the technical aspects of engineering are all very well but you do want to get paid and your wage comes out of the profit generated by the products previously developed by the company you work for. Other people have to want to use the products you have developed and they have to want to pay money to use them. You also have to get them though the compliance process to get to market.</a:t>
            </a:r>
          </a:p>
          <a:p>
            <a:endParaRPr lang="en-CA" dirty="0"/>
          </a:p>
          <a:p>
            <a:r>
              <a:rPr lang="en-CA" dirty="0"/>
              <a:t>The technical aspects of engineering is just a subset, or one consideration, the engineer has to include. The engineer also has to consider compliance issues and development cost amongst others</a:t>
            </a:r>
          </a:p>
        </p:txBody>
      </p:sp>
      <p:sp>
        <p:nvSpPr>
          <p:cNvPr id="4" name="Slide Number Placeholder 3"/>
          <p:cNvSpPr>
            <a:spLocks noGrp="1"/>
          </p:cNvSpPr>
          <p:nvPr>
            <p:ph type="sldNum" sz="quarter" idx="10"/>
          </p:nvPr>
        </p:nvSpPr>
        <p:spPr/>
        <p:txBody>
          <a:bodyPr/>
          <a:lstStyle/>
          <a:p>
            <a:fld id="{32131AAC-72A8-45C5-AC7A-E5CC7039F6B8}" type="slidenum">
              <a:rPr lang="en-CA" smtClean="0"/>
              <a:pPr/>
              <a:t>4</a:t>
            </a:fld>
            <a:endParaRPr lang="en-CA"/>
          </a:p>
        </p:txBody>
      </p:sp>
    </p:spTree>
    <p:extLst>
      <p:ext uri="{BB962C8B-B14F-4D97-AF65-F5344CB8AC3E}">
        <p14:creationId xmlns:p14="http://schemas.microsoft.com/office/powerpoint/2010/main" val="31039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I think this is a better definition of the terms on the previous slide.</a:t>
            </a:r>
          </a:p>
          <a:p>
            <a:endParaRPr lang="en-CA" dirty="0"/>
          </a:p>
          <a:p>
            <a:r>
              <a:rPr lang="en-CA" dirty="0"/>
              <a:t>Engineering must have a safety component and a market component.</a:t>
            </a:r>
          </a:p>
          <a:p>
            <a:r>
              <a:rPr lang="en-CA" dirty="0"/>
              <a:t>i.e. it is bad engineering if it harms people and it is bad engineering if no one wants to buy it, or can’t afford to buy it at a price point that generates a profit</a:t>
            </a:r>
          </a:p>
          <a:p>
            <a:endParaRPr lang="en-CA" dirty="0"/>
          </a:p>
          <a:p>
            <a:r>
              <a:rPr lang="en-CA" dirty="0"/>
              <a:t>Engineering is product development. It is not a sophisticated theoretical discipline, it is a messy, complex, multi disciplinary process with multiple constraints.</a:t>
            </a:r>
          </a:p>
          <a:p>
            <a:endParaRPr lang="en-CA" dirty="0"/>
          </a:p>
          <a:p>
            <a:r>
              <a:rPr lang="en-CA" dirty="0"/>
              <a:t>Some of those constraints are (you can probably think up many more): </a:t>
            </a:r>
          </a:p>
          <a:p>
            <a:pPr marL="176679" indent="-176679">
              <a:buFont typeface="Arial" panose="020B0604020202020204" pitchFamily="34" charset="0"/>
              <a:buChar char="•"/>
            </a:pPr>
            <a:r>
              <a:rPr lang="en-CA" dirty="0"/>
              <a:t>The laws of physics</a:t>
            </a:r>
          </a:p>
          <a:p>
            <a:pPr marL="176679" indent="-176679">
              <a:buFont typeface="Arial" panose="020B0604020202020204" pitchFamily="34" charset="0"/>
              <a:buChar char="•"/>
            </a:pPr>
            <a:r>
              <a:rPr lang="en-CA" dirty="0"/>
              <a:t>The governmental safety standards, or regulations.</a:t>
            </a:r>
          </a:p>
          <a:p>
            <a:pPr marL="176679" indent="-176679">
              <a:buFont typeface="Arial" panose="020B0604020202020204" pitchFamily="34" charset="0"/>
              <a:buChar char="•"/>
            </a:pPr>
            <a:r>
              <a:rPr lang="en-CA" dirty="0"/>
              <a:t>Time (Schedule)</a:t>
            </a:r>
          </a:p>
          <a:p>
            <a:pPr marL="176679" indent="-176679">
              <a:buFont typeface="Arial" panose="020B0604020202020204" pitchFamily="34" charset="0"/>
              <a:buChar char="•"/>
            </a:pPr>
            <a:r>
              <a:rPr lang="en-CA" dirty="0"/>
              <a:t>Budget</a:t>
            </a:r>
          </a:p>
          <a:p>
            <a:pPr marL="176679" indent="-176679">
              <a:buFont typeface="Arial" panose="020B0604020202020204" pitchFamily="34" charset="0"/>
              <a:buChar char="•"/>
            </a:pPr>
            <a:r>
              <a:rPr lang="en-CA" dirty="0"/>
              <a:t>Limitations of your team</a:t>
            </a:r>
          </a:p>
          <a:p>
            <a:pPr marL="176679" indent="-176679">
              <a:buFont typeface="Arial" panose="020B0604020202020204" pitchFamily="34" charset="0"/>
              <a:buChar char="•"/>
            </a:pPr>
            <a:r>
              <a:rPr lang="en-CA" dirty="0"/>
              <a:t>Limitation of your managers (we all know we have to manage our managers)</a:t>
            </a:r>
          </a:p>
          <a:p>
            <a:pPr marL="176679" indent="-176679">
              <a:buFont typeface="Arial" panose="020B0604020202020204" pitchFamily="34" charset="0"/>
              <a:buChar char="•"/>
            </a:pPr>
            <a:r>
              <a:rPr lang="en-CA" dirty="0"/>
              <a:t>Manufacturing – cost, volume, process variability, security</a:t>
            </a:r>
          </a:p>
          <a:p>
            <a:pPr marL="176679" indent="-176679">
              <a:buFont typeface="Arial" panose="020B0604020202020204" pitchFamily="34" charset="0"/>
              <a:buChar char="•"/>
            </a:pPr>
            <a:r>
              <a:rPr lang="en-CA" dirty="0"/>
              <a:t>Market conditions (the available money to buy the product)</a:t>
            </a:r>
          </a:p>
          <a:p>
            <a:pPr marL="176679" indent="-176679">
              <a:buFont typeface="Arial" panose="020B0604020202020204" pitchFamily="34" charset="0"/>
              <a:buChar char="•"/>
            </a:pPr>
            <a:r>
              <a:rPr lang="en-CA" dirty="0"/>
              <a:t>Market proclivity (the likelihood of the market buying the product even of they have the money)</a:t>
            </a:r>
          </a:p>
          <a:p>
            <a:endParaRPr lang="en-CA" dirty="0"/>
          </a:p>
          <a:p>
            <a:r>
              <a:rPr lang="en-CA" dirty="0"/>
              <a:t>Engineering decisions have to acknowledge these limitations.</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5</a:t>
            </a:fld>
            <a:endParaRPr lang="en-CA"/>
          </a:p>
        </p:txBody>
      </p:sp>
    </p:spTree>
    <p:extLst>
      <p:ext uri="{BB962C8B-B14F-4D97-AF65-F5344CB8AC3E}">
        <p14:creationId xmlns:p14="http://schemas.microsoft.com/office/powerpoint/2010/main" val="151769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The projects on this page have not been selected for any other reason that they represent a cross section of common new concepts and some uncommon new concepts in the </a:t>
            </a:r>
            <a:r>
              <a:rPr lang="en-CA" dirty="0" err="1"/>
              <a:t>eVTOL</a:t>
            </a:r>
            <a:r>
              <a:rPr lang="en-CA" dirty="0"/>
              <a:t>, RAM domain.</a:t>
            </a:r>
          </a:p>
          <a:p>
            <a:endParaRPr lang="en-CA" dirty="0"/>
          </a:p>
          <a:p>
            <a:r>
              <a:rPr lang="en-CA" dirty="0"/>
              <a:t>At a surface level we can say they are probably technically viable and that with engineering effort they may all be safe in all flight regimes and modes of operation – tanks to the magic of software driven stability and control.</a:t>
            </a:r>
          </a:p>
          <a:p>
            <a:endParaRPr lang="en-CA" dirty="0"/>
          </a:p>
          <a:p>
            <a:r>
              <a:rPr lang="en-CA" dirty="0"/>
              <a:t>If direct technical feasibility does not separate these projects then what are the differentiators that will separate the commercially successful projects from the commercial failures?</a:t>
            </a:r>
          </a:p>
          <a:p>
            <a:endParaRPr lang="en-CA" dirty="0"/>
          </a:p>
          <a:p>
            <a:r>
              <a:rPr lang="en-CA" dirty="0"/>
              <a:t>There may be a difference in engineering effort between the programs shown above but that will not be the critical differentiator between the success and failure of these programs, more critical is the choice of engineering solutions to the technical problems.</a:t>
            </a:r>
          </a:p>
        </p:txBody>
      </p:sp>
      <p:sp>
        <p:nvSpPr>
          <p:cNvPr id="4" name="Slide Number Placeholder 3"/>
          <p:cNvSpPr>
            <a:spLocks noGrp="1"/>
          </p:cNvSpPr>
          <p:nvPr>
            <p:ph type="sldNum" sz="quarter" idx="10"/>
          </p:nvPr>
        </p:nvSpPr>
        <p:spPr/>
        <p:txBody>
          <a:bodyPr/>
          <a:lstStyle/>
          <a:p>
            <a:fld id="{32131AAC-72A8-45C5-AC7A-E5CC7039F6B8}" type="slidenum">
              <a:rPr lang="en-CA" smtClean="0"/>
              <a:pPr/>
              <a:t>6</a:t>
            </a:fld>
            <a:endParaRPr lang="en-CA"/>
          </a:p>
        </p:txBody>
      </p:sp>
    </p:spTree>
    <p:extLst>
      <p:ext uri="{BB962C8B-B14F-4D97-AF65-F5344CB8AC3E}">
        <p14:creationId xmlns:p14="http://schemas.microsoft.com/office/powerpoint/2010/main" val="139564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This leads us to the 3 main categories of Program risks (these are not comprehensive or exclusive of each other but it is an easy way to picture the major risk categories)</a:t>
            </a:r>
          </a:p>
          <a:p>
            <a:endParaRPr lang="en-CA" dirty="0"/>
          </a:p>
          <a:p>
            <a:r>
              <a:rPr lang="en-CA" dirty="0"/>
              <a:t>Technical is self explanatory – do physics allow it?</a:t>
            </a:r>
          </a:p>
          <a:p>
            <a:r>
              <a:rPr lang="en-CA" dirty="0"/>
              <a:t>Compliance equates to – will the government let me do it?</a:t>
            </a:r>
          </a:p>
          <a:p>
            <a:r>
              <a:rPr lang="en-CA" dirty="0"/>
              <a:t>Commercial means – will enough people buy the product at a price that generates a profit.</a:t>
            </a:r>
          </a:p>
          <a:p>
            <a:endParaRPr lang="en-CA" dirty="0"/>
          </a:p>
          <a:p>
            <a:r>
              <a:rPr lang="en-CA" dirty="0"/>
              <a:t>Engineers deal largely with the technical aspect – but in the context of the compliance aspect. Some engineers are more aware of this than others.</a:t>
            </a:r>
          </a:p>
          <a:p>
            <a:endParaRPr lang="en-CA" dirty="0"/>
          </a:p>
          <a:p>
            <a:r>
              <a:rPr lang="en-CA" dirty="0"/>
              <a:t>The question for the project and corporate levels are what are the implications of these risks and how are they mitigated? More specifically How do the technical decisions taken directly impact the technical risks, but also how do they impact the compliance and commercial risk aspects of the program.</a:t>
            </a:r>
          </a:p>
          <a:p>
            <a:endParaRPr lang="en-CA" dirty="0"/>
          </a:p>
          <a:p>
            <a:r>
              <a:rPr lang="en-CA" dirty="0"/>
              <a:t>Most project and corporate staff are often not in a position to make assessments of how technical decisions will impact the compliance and the commercial risks.</a:t>
            </a:r>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7</a:t>
            </a:fld>
            <a:endParaRPr lang="en-CA"/>
          </a:p>
        </p:txBody>
      </p:sp>
    </p:spTree>
    <p:extLst>
      <p:ext uri="{BB962C8B-B14F-4D97-AF65-F5344CB8AC3E}">
        <p14:creationId xmlns:p14="http://schemas.microsoft.com/office/powerpoint/2010/main" val="43159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fontScale="92500" lnSpcReduction="20000"/>
          </a:bodyPr>
          <a:lstStyle/>
          <a:p>
            <a:r>
              <a:rPr lang="en-CA" dirty="0"/>
              <a:t>There are several ways to think about the relationships in the product development process and some the components necessary for a successful product development to take place.</a:t>
            </a:r>
          </a:p>
          <a:p>
            <a:r>
              <a:rPr lang="en-CA" dirty="0"/>
              <a:t>In the diagram on this slide we define a simple model that describes the relationships between the fundamental financial, information, product and market components.</a:t>
            </a:r>
          </a:p>
          <a:p>
            <a:endParaRPr lang="en-CA" dirty="0"/>
          </a:p>
          <a:p>
            <a:r>
              <a:rPr lang="en-CA" dirty="0"/>
              <a:t>If any of these are missing the process breaks down.</a:t>
            </a:r>
          </a:p>
          <a:p>
            <a:endParaRPr lang="en-CA" dirty="0"/>
          </a:p>
          <a:p>
            <a:r>
              <a:rPr lang="en-CA" dirty="0"/>
              <a:t>To repeat some of the earlier points, engineers don’t work for free, companies don’t give away aircraft for nothing and customers pay the airline to fly.</a:t>
            </a:r>
          </a:p>
          <a:p>
            <a:endParaRPr lang="en-CA" dirty="0"/>
          </a:p>
          <a:p>
            <a:r>
              <a:rPr lang="en-CA" dirty="0"/>
              <a:t>All of the relationships in this model are cooperative and non mandatory. These relationships in a naturalistic, evolutionary way – the relationships in this model are exist because they survive in the technical, regulatory and commercial environments.</a:t>
            </a:r>
          </a:p>
          <a:p>
            <a:endParaRPr lang="en-CA" dirty="0"/>
          </a:p>
          <a:p>
            <a:r>
              <a:rPr lang="en-CA" dirty="0"/>
              <a:t>(Describe Diagram)</a:t>
            </a:r>
          </a:p>
          <a:p>
            <a:endParaRPr lang="en-CA" dirty="0"/>
          </a:p>
          <a:p>
            <a:r>
              <a:rPr lang="en-CA" dirty="0"/>
              <a:t>The relationships within the structure can end at any point for any reason,</a:t>
            </a:r>
          </a:p>
          <a:p>
            <a:pPr marL="176679" indent="-176679">
              <a:buFont typeface="Arial" panose="020B0604020202020204" pitchFamily="34" charset="0"/>
              <a:buChar char="•"/>
            </a:pPr>
            <a:r>
              <a:rPr lang="en-CA" dirty="0"/>
              <a:t>customers can choose not to travel or select from a number of different options for travel</a:t>
            </a:r>
          </a:p>
          <a:p>
            <a:pPr marL="176679" indent="-176679">
              <a:buFont typeface="Arial" panose="020B0604020202020204" pitchFamily="34" charset="0"/>
              <a:buChar char="•"/>
            </a:pPr>
            <a:r>
              <a:rPr lang="en-CA" dirty="0"/>
              <a:t>The aircraft operator can choose to purchase aircraft from a number of vendors</a:t>
            </a:r>
          </a:p>
          <a:p>
            <a:pPr marL="176679" indent="-176679">
              <a:buFont typeface="Arial" panose="020B0604020202020204" pitchFamily="34" charset="0"/>
              <a:buChar char="•"/>
            </a:pPr>
            <a:r>
              <a:rPr lang="en-CA" dirty="0"/>
              <a:t>The aircraft OEM can choose which projects they want to fund </a:t>
            </a:r>
          </a:p>
          <a:p>
            <a:pPr marL="176679" indent="-176679">
              <a:buFont typeface="Arial" panose="020B0604020202020204" pitchFamily="34" charset="0"/>
              <a:buChar char="•"/>
            </a:pPr>
            <a:r>
              <a:rPr lang="en-CA" dirty="0"/>
              <a:t>And an individual engineer can choose to work for any number of different developers across many types of product all over the world</a:t>
            </a:r>
          </a:p>
          <a:p>
            <a:endParaRPr lang="en-CA" dirty="0"/>
          </a:p>
          <a:p>
            <a:r>
              <a:rPr lang="en-CA" dirty="0"/>
              <a:t>The success of these relationships depends on responsiveness to the information flow in all the steps and both directions from the customer to the engineer.</a:t>
            </a:r>
          </a:p>
          <a:p>
            <a:endParaRPr lang="en-CA" dirty="0"/>
          </a:p>
          <a:p>
            <a:r>
              <a:rPr lang="en-CA" dirty="0"/>
              <a:t>This does not show how these activities occur over time – so we will look at that on the next slide.</a:t>
            </a:r>
          </a:p>
          <a:p>
            <a:endParaRPr lang="en-CA" dirty="0"/>
          </a:p>
          <a:p>
            <a:endParaRPr lang="en-CA" dirty="0"/>
          </a:p>
        </p:txBody>
      </p:sp>
      <p:sp>
        <p:nvSpPr>
          <p:cNvPr id="4" name="Slide Number Placeholder 3"/>
          <p:cNvSpPr>
            <a:spLocks noGrp="1"/>
          </p:cNvSpPr>
          <p:nvPr>
            <p:ph type="sldNum" sz="quarter" idx="10"/>
          </p:nvPr>
        </p:nvSpPr>
        <p:spPr/>
        <p:txBody>
          <a:bodyPr/>
          <a:lstStyle/>
          <a:p>
            <a:fld id="{32131AAC-72A8-45C5-AC7A-E5CC7039F6B8}" type="slidenum">
              <a:rPr lang="en-CA" smtClean="0"/>
              <a:pPr/>
              <a:t>8</a:t>
            </a:fld>
            <a:endParaRPr lang="en-CA"/>
          </a:p>
        </p:txBody>
      </p:sp>
    </p:spTree>
    <p:extLst>
      <p:ext uri="{BB962C8B-B14F-4D97-AF65-F5344CB8AC3E}">
        <p14:creationId xmlns:p14="http://schemas.microsoft.com/office/powerpoint/2010/main" val="2350631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r>
              <a:rPr lang="en-CA" dirty="0"/>
              <a:t>This is a simple representation of the time and cost/revenue parameters over time at the OEM. It ignores a lot of other aspects, MRO revenue, upgrades and any ongoing activities to maximise revenue and the life of the product after initial development.</a:t>
            </a:r>
          </a:p>
          <a:p>
            <a:endParaRPr lang="en-CA" dirty="0"/>
          </a:p>
          <a:p>
            <a:r>
              <a:rPr lang="en-CA" dirty="0"/>
              <a:t>All projects, whether at an established OEM or at a start up company follow this same fundamental process.</a:t>
            </a:r>
          </a:p>
          <a:p>
            <a:endParaRPr lang="en-CA" dirty="0"/>
          </a:p>
          <a:p>
            <a:r>
              <a:rPr lang="en-CA" dirty="0"/>
              <a:t>You spend money up front, you develop a product, you get the product through the certification process, you sell the product at a profit.</a:t>
            </a:r>
          </a:p>
          <a:p>
            <a:endParaRPr lang="en-CA" dirty="0"/>
          </a:p>
          <a:p>
            <a:r>
              <a:rPr lang="en-CA" dirty="0"/>
              <a:t>Per our earlier definition, if you sell enough units at a profit, you are a success. If you fail to sell at a profit, or enough units at a profit you will fail.</a:t>
            </a:r>
          </a:p>
          <a:p>
            <a:endParaRPr lang="en-CA" dirty="0"/>
          </a:p>
          <a:p>
            <a:r>
              <a:rPr lang="en-CA" dirty="0"/>
              <a:t>The commercial aspects of the project rely on a number of key parameters</a:t>
            </a:r>
          </a:p>
          <a:p>
            <a:pPr marL="176679" indent="-176679">
              <a:buFont typeface="Arial" panose="020B0604020202020204" pitchFamily="34" charset="0"/>
              <a:buChar char="•"/>
            </a:pPr>
            <a:r>
              <a:rPr lang="en-CA" dirty="0"/>
              <a:t>The first is the total development investment required. This can be generated from a number of sources– existing cash reserves (previous profit), equity transaction or debt.</a:t>
            </a:r>
          </a:p>
          <a:p>
            <a:pPr marL="176679" indent="-176679">
              <a:buFont typeface="Arial" panose="020B0604020202020204" pitchFamily="34" charset="0"/>
              <a:buChar char="•"/>
            </a:pPr>
            <a:r>
              <a:rPr lang="en-CA" dirty="0"/>
              <a:t>There second is time to revenue – when does the company stop just burning money on a project and see cash coming in?</a:t>
            </a:r>
          </a:p>
          <a:p>
            <a:pPr marL="176679" indent="-176679">
              <a:buFont typeface="Arial" panose="020B0604020202020204" pitchFamily="34" charset="0"/>
              <a:buChar char="•"/>
            </a:pPr>
            <a:r>
              <a:rPr lang="en-CA" dirty="0"/>
              <a:t>The third is when is there a return on investment once all of the up front investment has been covered by the revenue</a:t>
            </a:r>
          </a:p>
        </p:txBody>
      </p:sp>
      <p:sp>
        <p:nvSpPr>
          <p:cNvPr id="4" name="Slide Number Placeholder 3"/>
          <p:cNvSpPr>
            <a:spLocks noGrp="1"/>
          </p:cNvSpPr>
          <p:nvPr>
            <p:ph type="sldNum" sz="quarter" idx="10"/>
          </p:nvPr>
        </p:nvSpPr>
        <p:spPr/>
        <p:txBody>
          <a:bodyPr/>
          <a:lstStyle/>
          <a:p>
            <a:fld id="{32131AAC-72A8-45C5-AC7A-E5CC7039F6B8}" type="slidenum">
              <a:rPr lang="en-CA" smtClean="0"/>
              <a:pPr/>
              <a:t>9</a:t>
            </a:fld>
            <a:endParaRPr lang="en-CA"/>
          </a:p>
        </p:txBody>
      </p:sp>
    </p:spTree>
    <p:extLst>
      <p:ext uri="{BB962C8B-B14F-4D97-AF65-F5344CB8AC3E}">
        <p14:creationId xmlns:p14="http://schemas.microsoft.com/office/powerpoint/2010/main" val="393755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5.emf"/><Relationship Id="rId4" Type="http://schemas.openxmlformats.org/officeDocument/2006/relationships/image" Target="../media/image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6.xml"/><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ngineer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7.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aircraft, airplane, transport&#10;&#10;Description automatically generated">
            <a:extLst>
              <a:ext uri="{FF2B5EF4-FFF2-40B4-BE49-F238E27FC236}">
                <a16:creationId xmlns:a16="http://schemas.microsoft.com/office/drawing/2014/main" id="{5CCA59C0-9D3F-465F-BC17-CFC4A9E70886}"/>
              </a:ext>
            </a:extLst>
          </p:cNvPr>
          <p:cNvPicPr>
            <a:picLocks noChangeAspect="1"/>
          </p:cNvPicPr>
          <p:nvPr/>
        </p:nvPicPr>
        <p:blipFill rotWithShape="1">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543" b="30165"/>
          <a:stretch/>
        </p:blipFill>
        <p:spPr>
          <a:xfrm flipH="1">
            <a:off x="4891953" y="3909753"/>
            <a:ext cx="7300047" cy="2948247"/>
          </a:xfrm>
          <a:prstGeom prst="rect">
            <a:avLst/>
          </a:prstGeom>
        </p:spPr>
      </p:pic>
      <p:pic>
        <p:nvPicPr>
          <p:cNvPr id="18" name="Picture 17">
            <a:extLst>
              <a:ext uri="{FF2B5EF4-FFF2-40B4-BE49-F238E27FC236}">
                <a16:creationId xmlns:a16="http://schemas.microsoft.com/office/drawing/2014/main" id="{09A11071-BB26-4E66-8140-2E9CBB3377DA}"/>
              </a:ext>
            </a:extLst>
          </p:cNvPr>
          <p:cNvPicPr>
            <a:picLocks noChangeAspect="1"/>
          </p:cNvPicPr>
          <p:nvPr/>
        </p:nvPicPr>
        <p:blipFill rotWithShape="1">
          <a:blip r:embed="rId4">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contrast="40000"/>
                    </a14:imgEffect>
                  </a14:imgLayer>
                </a14:imgProps>
              </a:ext>
            </a:extLst>
          </a:blip>
          <a:srcRect r="11756" b="5455"/>
          <a:stretch/>
        </p:blipFill>
        <p:spPr>
          <a:xfrm flipH="1">
            <a:off x="0" y="2514599"/>
            <a:ext cx="7670154" cy="4281845"/>
          </a:xfrm>
          <a:prstGeom prst="rect">
            <a:avLst/>
          </a:prstGeom>
        </p:spPr>
      </p:pic>
      <p:pic>
        <p:nvPicPr>
          <p:cNvPr id="19" name="Picture 18" descr="A close up of a logo&#10;&#10;Description automatically generated">
            <a:extLst>
              <a:ext uri="{FF2B5EF4-FFF2-40B4-BE49-F238E27FC236}">
                <a16:creationId xmlns:a16="http://schemas.microsoft.com/office/drawing/2014/main" id="{CA890058-D58A-4210-98F4-91DBDB61CE8C}"/>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5833" b="239"/>
          <a:stretch/>
        </p:blipFill>
        <p:spPr>
          <a:xfrm flipH="1">
            <a:off x="5931265" y="800700"/>
            <a:ext cx="6248035" cy="4295094"/>
          </a:xfrm>
          <a:prstGeom prst="rect">
            <a:avLst/>
          </a:prstGeom>
        </p:spPr>
      </p:pic>
      <p:pic>
        <p:nvPicPr>
          <p:cNvPr id="21" name="Picture 20" descr="A picture containing photo, water, man, table&#10;&#10;Description automatically generated">
            <a:extLst>
              <a:ext uri="{FF2B5EF4-FFF2-40B4-BE49-F238E27FC236}">
                <a16:creationId xmlns:a16="http://schemas.microsoft.com/office/drawing/2014/main" id="{CC901DC9-2D37-4A1E-8217-A780256932A2}"/>
              </a:ext>
            </a:extLst>
          </p:cNvPr>
          <p:cNvPicPr>
            <a:picLocks noChangeAspect="1"/>
          </p:cNvPicPr>
          <p:nvPr/>
        </p:nvPicPr>
        <p:blipFill rotWithShape="1">
          <a:blip r:embed="rId8" cstate="print">
            <a:clrChange>
              <a:clrFrom>
                <a:srgbClr val="FEFEFE"/>
              </a:clrFrom>
              <a:clrTo>
                <a:srgbClr val="FEFEFE">
                  <a:alpha val="0"/>
                </a:srgbClr>
              </a:clrTo>
            </a:clrChange>
            <a:duotone>
              <a:schemeClr val="bg2">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61" t="10934" r="61" b="-2943"/>
          <a:stretch/>
        </p:blipFill>
        <p:spPr>
          <a:xfrm>
            <a:off x="0" y="1143000"/>
            <a:ext cx="6502192" cy="2729189"/>
          </a:xfrm>
          <a:prstGeom prst="rect">
            <a:avLst/>
          </a:prstGeom>
        </p:spPr>
      </p:pic>
      <p:pic>
        <p:nvPicPr>
          <p:cNvPr id="22" name="Picture 21">
            <a:extLst>
              <a:ext uri="{FF2B5EF4-FFF2-40B4-BE49-F238E27FC236}">
                <a16:creationId xmlns:a16="http://schemas.microsoft.com/office/drawing/2014/main" id="{23DDFCF2-CC96-46A4-AEB5-8BD606AA1327}"/>
              </a:ext>
            </a:extLst>
          </p:cNvPr>
          <p:cNvPicPr/>
          <p:nvPr/>
        </p:nvPicPr>
        <p:blipFill>
          <a:blip r:embed="rId10" cstate="print">
            <a:lum/>
          </a:blip>
          <a:srcRect/>
          <a:stretch>
            <a:fillRect/>
          </a:stretch>
        </p:blipFill>
        <p:spPr bwMode="auto">
          <a:xfrm>
            <a:off x="4177765" y="2337291"/>
            <a:ext cx="3836470" cy="3418114"/>
          </a:xfrm>
          <a:prstGeom prst="rect">
            <a:avLst/>
          </a:prstGeom>
          <a:noFill/>
          <a:ln w="9525">
            <a:noFill/>
            <a:miter lim="800000"/>
            <a:headEnd/>
            <a:tailEnd/>
          </a:ln>
        </p:spPr>
      </p:pic>
      <p:sp>
        <p:nvSpPr>
          <p:cNvPr id="2" name="Title 1"/>
          <p:cNvSpPr>
            <a:spLocks noGrp="1"/>
          </p:cNvSpPr>
          <p:nvPr>
            <p:ph type="ctrTitle"/>
          </p:nvPr>
        </p:nvSpPr>
        <p:spPr>
          <a:xfrm>
            <a:off x="0" y="68141"/>
            <a:ext cx="12192000" cy="732560"/>
          </a:xfrm>
        </p:spPr>
        <p:txBody>
          <a:bodyPr>
            <a:normAutofit/>
          </a:bodyPr>
          <a:lstStyle/>
          <a:p>
            <a:r>
              <a:rPr lang="en-US" sz="3200" b="1" dirty="0"/>
              <a:t>Engineering Risk Management and the 'Conspiracy of Optimism'</a:t>
            </a:r>
            <a:endParaRPr lang="en-CA" sz="3200" b="1" dirty="0"/>
          </a:p>
        </p:txBody>
      </p:sp>
      <p:sp>
        <p:nvSpPr>
          <p:cNvPr id="23" name="TextBox 22">
            <a:extLst>
              <a:ext uri="{FF2B5EF4-FFF2-40B4-BE49-F238E27FC236}">
                <a16:creationId xmlns:a16="http://schemas.microsoft.com/office/drawing/2014/main" id="{86241E4B-5BAE-42BD-9482-8842C709D07B}"/>
              </a:ext>
            </a:extLst>
          </p:cNvPr>
          <p:cNvSpPr txBox="1"/>
          <p:nvPr/>
        </p:nvSpPr>
        <p:spPr>
          <a:xfrm>
            <a:off x="4284062" y="6396335"/>
            <a:ext cx="3829895" cy="400110"/>
          </a:xfrm>
          <a:prstGeom prst="rect">
            <a:avLst/>
          </a:prstGeom>
          <a:noFill/>
        </p:spPr>
        <p:txBody>
          <a:bodyPr wrap="none" rtlCol="0">
            <a:spAutoFit/>
          </a:bodyPr>
          <a:lstStyle/>
          <a:p>
            <a:r>
              <a:rPr lang="en-CA" sz="2000" dirty="0">
                <a:latin typeface="Bank Gothic" panose="02000504040000020004" pitchFamily="2" charset="0"/>
              </a:rPr>
              <a:t>www.abbottaerospace.com</a:t>
            </a:r>
          </a:p>
        </p:txBody>
      </p:sp>
      <p:sp>
        <p:nvSpPr>
          <p:cNvPr id="24" name="Title 1">
            <a:extLst>
              <a:ext uri="{FF2B5EF4-FFF2-40B4-BE49-F238E27FC236}">
                <a16:creationId xmlns:a16="http://schemas.microsoft.com/office/drawing/2014/main" id="{1EA76D9D-6787-48A6-A86F-BCA75F65BED7}"/>
              </a:ext>
            </a:extLst>
          </p:cNvPr>
          <p:cNvSpPr txBox="1">
            <a:spLocks/>
          </p:cNvSpPr>
          <p:nvPr/>
        </p:nvSpPr>
        <p:spPr>
          <a:xfrm>
            <a:off x="1524000" y="3121359"/>
            <a:ext cx="9144000" cy="1649333"/>
          </a:xfrm>
          <a:prstGeom prst="rect">
            <a:avLst/>
          </a:prstGeom>
          <a:effectLst/>
        </p:spPr>
        <p:txBody>
          <a:bodyPr vert="horz" lIns="91440" tIns="45720" rIns="91440" bIns="45720" rtlCol="0" anchor="ctr">
            <a:norm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4000" dirty="0">
                <a:effectLst>
                  <a:glow rad="393700">
                    <a:schemeClr val="bg1">
                      <a:alpha val="26000"/>
                    </a:schemeClr>
                  </a:glow>
                </a:effectLst>
                <a:latin typeface="Bank Gothic" panose="02000504040000020004" pitchFamily="2" charset="0"/>
              </a:rPr>
              <a:t>Abbott Aerospace</a:t>
            </a:r>
          </a:p>
          <a:p>
            <a:pPr algn="ctr"/>
            <a:r>
              <a:rPr lang="en-CA" sz="4000" dirty="0">
                <a:effectLst>
                  <a:glow rad="393700">
                    <a:schemeClr val="bg1">
                      <a:alpha val="26000"/>
                    </a:schemeClr>
                  </a:glow>
                </a:effectLst>
                <a:latin typeface="Bank Gothic" panose="02000504040000020004" pitchFamily="2" charset="0"/>
              </a:rPr>
              <a:t>Canada Ltd</a:t>
            </a:r>
          </a:p>
        </p:txBody>
      </p:sp>
      <p:cxnSp>
        <p:nvCxnSpPr>
          <p:cNvPr id="26" name="Straight Connector 25">
            <a:extLst>
              <a:ext uri="{FF2B5EF4-FFF2-40B4-BE49-F238E27FC236}">
                <a16:creationId xmlns:a16="http://schemas.microsoft.com/office/drawing/2014/main" id="{916E9D69-8B59-43CD-9DE6-05A7AE2F5E7C}"/>
              </a:ext>
            </a:extLst>
          </p:cNvPr>
          <p:cNvCxnSpPr>
            <a:cxnSpLocks/>
          </p:cNvCxnSpPr>
          <p:nvPr/>
        </p:nvCxnSpPr>
        <p:spPr>
          <a:xfrm>
            <a:off x="990600" y="762000"/>
            <a:ext cx="11201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Triangle 40">
            <a:extLst>
              <a:ext uri="{FF2B5EF4-FFF2-40B4-BE49-F238E27FC236}">
                <a16:creationId xmlns:a16="http://schemas.microsoft.com/office/drawing/2014/main" id="{FC071977-5561-47B3-9B91-1B6529C2D930}"/>
              </a:ext>
            </a:extLst>
          </p:cNvPr>
          <p:cNvSpPr/>
          <p:nvPr/>
        </p:nvSpPr>
        <p:spPr>
          <a:xfrm flipH="1">
            <a:off x="8458199" y="4993837"/>
            <a:ext cx="2660651" cy="657820"/>
          </a:xfrm>
          <a:prstGeom prst="rtTriangle">
            <a:avLst/>
          </a:pr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Simple Model of Aircraft Development Projects  - Financial Time Line – Commercial </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grpSp>
        <p:nvGrpSpPr>
          <p:cNvPr id="19" name="Group 18">
            <a:extLst>
              <a:ext uri="{FF2B5EF4-FFF2-40B4-BE49-F238E27FC236}">
                <a16:creationId xmlns:a16="http://schemas.microsoft.com/office/drawing/2014/main" id="{DC1DF414-0F7A-44D3-814F-5D01B3991CF0}"/>
              </a:ext>
            </a:extLst>
          </p:cNvPr>
          <p:cNvGrpSpPr/>
          <p:nvPr/>
        </p:nvGrpSpPr>
        <p:grpSpPr>
          <a:xfrm>
            <a:off x="852055" y="1905000"/>
            <a:ext cx="10806545" cy="2281535"/>
            <a:chOff x="527612" y="1604665"/>
            <a:chExt cx="10140388" cy="4262735"/>
          </a:xfrm>
        </p:grpSpPr>
        <p:cxnSp>
          <p:nvCxnSpPr>
            <p:cNvPr id="7" name="Straight Connector 6">
              <a:extLst>
                <a:ext uri="{FF2B5EF4-FFF2-40B4-BE49-F238E27FC236}">
                  <a16:creationId xmlns:a16="http://schemas.microsoft.com/office/drawing/2014/main" id="{E5607DB9-9690-44A5-ACE1-BBF6DA0F83B2}"/>
                </a:ext>
              </a:extLst>
            </p:cNvPr>
            <p:cNvCxnSpPr>
              <a:cxnSpLocks/>
            </p:cNvCxnSpPr>
            <p:nvPr/>
          </p:nvCxnSpPr>
          <p:spPr>
            <a:xfrm>
              <a:off x="533400" y="1604665"/>
              <a:ext cx="0" cy="426273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F312F3F-CB74-49C4-894F-C5DE7CB8BA01}"/>
                </a:ext>
              </a:extLst>
            </p:cNvPr>
            <p:cNvCxnSpPr>
              <a:cxnSpLocks/>
            </p:cNvCxnSpPr>
            <p:nvPr/>
          </p:nvCxnSpPr>
          <p:spPr>
            <a:xfrm>
              <a:off x="527612" y="3962401"/>
              <a:ext cx="1014038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Shape 19">
            <a:extLst>
              <a:ext uri="{FF2B5EF4-FFF2-40B4-BE49-F238E27FC236}">
                <a16:creationId xmlns:a16="http://schemas.microsoft.com/office/drawing/2014/main" id="{559C9711-9F7F-425A-9DF7-31006DBDF43D}"/>
              </a:ext>
            </a:extLst>
          </p:cNvPr>
          <p:cNvSpPr/>
          <p:nvPr/>
        </p:nvSpPr>
        <p:spPr>
          <a:xfrm>
            <a:off x="952501" y="3166926"/>
            <a:ext cx="9893300" cy="530197"/>
          </a:xfrm>
          <a:custGeom>
            <a:avLst/>
            <a:gdLst>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159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152650 w 6578600"/>
              <a:gd name="connsiteY3" fmla="*/ 244475 h 1498600"/>
              <a:gd name="connsiteX4" fmla="*/ 6477000 w 6578600"/>
              <a:gd name="connsiteY4" fmla="*/ 241300 h 1498600"/>
              <a:gd name="connsiteX5" fmla="*/ 6578600 w 6578600"/>
              <a:gd name="connsiteY5" fmla="*/ 0 h 1498600"/>
              <a:gd name="connsiteX6" fmla="*/ 0 w 6578600"/>
              <a:gd name="connsiteY6" fmla="*/ 0 h 1498600"/>
              <a:gd name="connsiteX0" fmla="*/ 0 w 8950325"/>
              <a:gd name="connsiteY0" fmla="*/ 0 h 1498600"/>
              <a:gd name="connsiteX1" fmla="*/ 355600 w 8950325"/>
              <a:gd name="connsiteY1" fmla="*/ 1495425 h 1498600"/>
              <a:gd name="connsiteX2" fmla="*/ 1692275 w 8950325"/>
              <a:gd name="connsiteY2" fmla="*/ 1498600 h 1498600"/>
              <a:gd name="connsiteX3" fmla="*/ 2152650 w 8950325"/>
              <a:gd name="connsiteY3" fmla="*/ 244475 h 1498600"/>
              <a:gd name="connsiteX4" fmla="*/ 6477000 w 8950325"/>
              <a:gd name="connsiteY4" fmla="*/ 241300 h 1498600"/>
              <a:gd name="connsiteX5" fmla="*/ 8950325 w 8950325"/>
              <a:gd name="connsiteY5" fmla="*/ 9525 h 1498600"/>
              <a:gd name="connsiteX6" fmla="*/ 0 w 8950325"/>
              <a:gd name="connsiteY6" fmla="*/ 0 h 1498600"/>
              <a:gd name="connsiteX0" fmla="*/ 0 w 9534525"/>
              <a:gd name="connsiteY0" fmla="*/ 0 h 1498600"/>
              <a:gd name="connsiteX1" fmla="*/ 355600 w 9534525"/>
              <a:gd name="connsiteY1" fmla="*/ 1495425 h 1498600"/>
              <a:gd name="connsiteX2" fmla="*/ 1692275 w 9534525"/>
              <a:gd name="connsiteY2" fmla="*/ 1498600 h 1498600"/>
              <a:gd name="connsiteX3" fmla="*/ 2152650 w 9534525"/>
              <a:gd name="connsiteY3" fmla="*/ 244475 h 1498600"/>
              <a:gd name="connsiteX4" fmla="*/ 9534525 w 9534525"/>
              <a:gd name="connsiteY4" fmla="*/ 241300 h 1498600"/>
              <a:gd name="connsiteX5" fmla="*/ 8950325 w 9534525"/>
              <a:gd name="connsiteY5" fmla="*/ 9525 h 1498600"/>
              <a:gd name="connsiteX6" fmla="*/ 0 w 9534525"/>
              <a:gd name="connsiteY6" fmla="*/ 0 h 1498600"/>
              <a:gd name="connsiteX0" fmla="*/ 0 w 9893300"/>
              <a:gd name="connsiteY0" fmla="*/ 0 h 1498600"/>
              <a:gd name="connsiteX1" fmla="*/ 355600 w 9893300"/>
              <a:gd name="connsiteY1" fmla="*/ 1495425 h 1498600"/>
              <a:gd name="connsiteX2" fmla="*/ 1692275 w 9893300"/>
              <a:gd name="connsiteY2" fmla="*/ 1498600 h 1498600"/>
              <a:gd name="connsiteX3" fmla="*/ 2152650 w 9893300"/>
              <a:gd name="connsiteY3" fmla="*/ 244475 h 1498600"/>
              <a:gd name="connsiteX4" fmla="*/ 9534525 w 9893300"/>
              <a:gd name="connsiteY4" fmla="*/ 241300 h 1498600"/>
              <a:gd name="connsiteX5" fmla="*/ 9893300 w 9893300"/>
              <a:gd name="connsiteY5" fmla="*/ 9525 h 1498600"/>
              <a:gd name="connsiteX6" fmla="*/ 0 w 9893300"/>
              <a:gd name="connsiteY6" fmla="*/ 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3300" h="1498600">
                <a:moveTo>
                  <a:pt x="0" y="0"/>
                </a:moveTo>
                <a:lnTo>
                  <a:pt x="355600" y="1495425"/>
                </a:lnTo>
                <a:lnTo>
                  <a:pt x="1692275" y="1498600"/>
                </a:lnTo>
                <a:lnTo>
                  <a:pt x="2152650" y="244475"/>
                </a:lnTo>
                <a:lnTo>
                  <a:pt x="9534525" y="241300"/>
                </a:lnTo>
                <a:lnTo>
                  <a:pt x="9893300" y="9525"/>
                </a:lnTo>
                <a:lnTo>
                  <a:pt x="0" y="0"/>
                </a:lnTo>
                <a:close/>
              </a:path>
            </a:pathLst>
          </a:cu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reeform: Shape 45">
            <a:extLst>
              <a:ext uri="{FF2B5EF4-FFF2-40B4-BE49-F238E27FC236}">
                <a16:creationId xmlns:a16="http://schemas.microsoft.com/office/drawing/2014/main" id="{92E3EAFD-68E5-4E0C-BFE4-693524FD8987}"/>
              </a:ext>
            </a:extLst>
          </p:cNvPr>
          <p:cNvSpPr/>
          <p:nvPr/>
        </p:nvSpPr>
        <p:spPr>
          <a:xfrm>
            <a:off x="1524000" y="3161828"/>
            <a:ext cx="9893300" cy="902354"/>
          </a:xfrm>
          <a:custGeom>
            <a:avLst/>
            <a:gdLst>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159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152650 w 6578600"/>
              <a:gd name="connsiteY3" fmla="*/ 244475 h 1498600"/>
              <a:gd name="connsiteX4" fmla="*/ 6477000 w 6578600"/>
              <a:gd name="connsiteY4" fmla="*/ 241300 h 1498600"/>
              <a:gd name="connsiteX5" fmla="*/ 6578600 w 6578600"/>
              <a:gd name="connsiteY5" fmla="*/ 0 h 1498600"/>
              <a:gd name="connsiteX6" fmla="*/ 0 w 6578600"/>
              <a:gd name="connsiteY6" fmla="*/ 0 h 1498600"/>
              <a:gd name="connsiteX0" fmla="*/ 0 w 8950325"/>
              <a:gd name="connsiteY0" fmla="*/ 0 h 1498600"/>
              <a:gd name="connsiteX1" fmla="*/ 355600 w 8950325"/>
              <a:gd name="connsiteY1" fmla="*/ 1495425 h 1498600"/>
              <a:gd name="connsiteX2" fmla="*/ 1692275 w 8950325"/>
              <a:gd name="connsiteY2" fmla="*/ 1498600 h 1498600"/>
              <a:gd name="connsiteX3" fmla="*/ 2152650 w 8950325"/>
              <a:gd name="connsiteY3" fmla="*/ 244475 h 1498600"/>
              <a:gd name="connsiteX4" fmla="*/ 6477000 w 8950325"/>
              <a:gd name="connsiteY4" fmla="*/ 241300 h 1498600"/>
              <a:gd name="connsiteX5" fmla="*/ 8950325 w 8950325"/>
              <a:gd name="connsiteY5" fmla="*/ 9525 h 1498600"/>
              <a:gd name="connsiteX6" fmla="*/ 0 w 8950325"/>
              <a:gd name="connsiteY6" fmla="*/ 0 h 1498600"/>
              <a:gd name="connsiteX0" fmla="*/ 0 w 9534525"/>
              <a:gd name="connsiteY0" fmla="*/ 0 h 1498600"/>
              <a:gd name="connsiteX1" fmla="*/ 355600 w 9534525"/>
              <a:gd name="connsiteY1" fmla="*/ 1495425 h 1498600"/>
              <a:gd name="connsiteX2" fmla="*/ 1692275 w 9534525"/>
              <a:gd name="connsiteY2" fmla="*/ 1498600 h 1498600"/>
              <a:gd name="connsiteX3" fmla="*/ 2152650 w 9534525"/>
              <a:gd name="connsiteY3" fmla="*/ 244475 h 1498600"/>
              <a:gd name="connsiteX4" fmla="*/ 9534525 w 9534525"/>
              <a:gd name="connsiteY4" fmla="*/ 241300 h 1498600"/>
              <a:gd name="connsiteX5" fmla="*/ 8950325 w 9534525"/>
              <a:gd name="connsiteY5" fmla="*/ 9525 h 1498600"/>
              <a:gd name="connsiteX6" fmla="*/ 0 w 9534525"/>
              <a:gd name="connsiteY6" fmla="*/ 0 h 1498600"/>
              <a:gd name="connsiteX0" fmla="*/ 0 w 9893300"/>
              <a:gd name="connsiteY0" fmla="*/ 0 h 1498600"/>
              <a:gd name="connsiteX1" fmla="*/ 355600 w 9893300"/>
              <a:gd name="connsiteY1" fmla="*/ 1495425 h 1498600"/>
              <a:gd name="connsiteX2" fmla="*/ 1692275 w 9893300"/>
              <a:gd name="connsiteY2" fmla="*/ 1498600 h 1498600"/>
              <a:gd name="connsiteX3" fmla="*/ 2152650 w 9893300"/>
              <a:gd name="connsiteY3" fmla="*/ 244475 h 1498600"/>
              <a:gd name="connsiteX4" fmla="*/ 9534525 w 9893300"/>
              <a:gd name="connsiteY4" fmla="*/ 241300 h 1498600"/>
              <a:gd name="connsiteX5" fmla="*/ 9893300 w 9893300"/>
              <a:gd name="connsiteY5" fmla="*/ 9525 h 1498600"/>
              <a:gd name="connsiteX6" fmla="*/ 0 w 9893300"/>
              <a:gd name="connsiteY6" fmla="*/ 0 h 1498600"/>
              <a:gd name="connsiteX0" fmla="*/ 0 w 9893300"/>
              <a:gd name="connsiteY0" fmla="*/ 0 h 1740388"/>
              <a:gd name="connsiteX1" fmla="*/ 431800 w 9893300"/>
              <a:gd name="connsiteY1" fmla="*/ 1740388 h 1740388"/>
              <a:gd name="connsiteX2" fmla="*/ 1692275 w 9893300"/>
              <a:gd name="connsiteY2" fmla="*/ 1498600 h 1740388"/>
              <a:gd name="connsiteX3" fmla="*/ 2152650 w 9893300"/>
              <a:gd name="connsiteY3" fmla="*/ 244475 h 1740388"/>
              <a:gd name="connsiteX4" fmla="*/ 9534525 w 9893300"/>
              <a:gd name="connsiteY4" fmla="*/ 241300 h 1740388"/>
              <a:gd name="connsiteX5" fmla="*/ 9893300 w 9893300"/>
              <a:gd name="connsiteY5" fmla="*/ 9525 h 1740388"/>
              <a:gd name="connsiteX6" fmla="*/ 0 w 9893300"/>
              <a:gd name="connsiteY6" fmla="*/ 0 h 1740388"/>
              <a:gd name="connsiteX0" fmla="*/ 0 w 9893300"/>
              <a:gd name="connsiteY0" fmla="*/ 0 h 2550502"/>
              <a:gd name="connsiteX1" fmla="*/ 431800 w 9893300"/>
              <a:gd name="connsiteY1" fmla="*/ 1740388 h 2550502"/>
              <a:gd name="connsiteX2" fmla="*/ 1577975 w 9893300"/>
              <a:gd name="connsiteY2" fmla="*/ 2550502 h 2550502"/>
              <a:gd name="connsiteX3" fmla="*/ 2152650 w 9893300"/>
              <a:gd name="connsiteY3" fmla="*/ 244475 h 2550502"/>
              <a:gd name="connsiteX4" fmla="*/ 9534525 w 9893300"/>
              <a:gd name="connsiteY4" fmla="*/ 241300 h 2550502"/>
              <a:gd name="connsiteX5" fmla="*/ 9893300 w 9893300"/>
              <a:gd name="connsiteY5" fmla="*/ 9525 h 2550502"/>
              <a:gd name="connsiteX6" fmla="*/ 0 w 9893300"/>
              <a:gd name="connsiteY6" fmla="*/ 0 h 2550502"/>
              <a:gd name="connsiteX0" fmla="*/ 0 w 9893300"/>
              <a:gd name="connsiteY0" fmla="*/ 0 h 2622061"/>
              <a:gd name="connsiteX1" fmla="*/ 431800 w 9893300"/>
              <a:gd name="connsiteY1" fmla="*/ 1740388 h 2622061"/>
              <a:gd name="connsiteX2" fmla="*/ 1577975 w 9893300"/>
              <a:gd name="connsiteY2" fmla="*/ 2550502 h 2622061"/>
              <a:gd name="connsiteX3" fmla="*/ 9467850 w 9893300"/>
              <a:gd name="connsiteY3" fmla="*/ 2622061 h 2622061"/>
              <a:gd name="connsiteX4" fmla="*/ 9534525 w 9893300"/>
              <a:gd name="connsiteY4" fmla="*/ 241300 h 2622061"/>
              <a:gd name="connsiteX5" fmla="*/ 9893300 w 9893300"/>
              <a:gd name="connsiteY5" fmla="*/ 9525 h 2622061"/>
              <a:gd name="connsiteX6" fmla="*/ 0 w 9893300"/>
              <a:gd name="connsiteY6" fmla="*/ 0 h 2622061"/>
              <a:gd name="connsiteX0" fmla="*/ 0 w 9893300"/>
              <a:gd name="connsiteY0" fmla="*/ 0 h 2622061"/>
              <a:gd name="connsiteX1" fmla="*/ 431800 w 9893300"/>
              <a:gd name="connsiteY1" fmla="*/ 1740388 h 2622061"/>
              <a:gd name="connsiteX2" fmla="*/ 1577975 w 9893300"/>
              <a:gd name="connsiteY2" fmla="*/ 2550502 h 2622061"/>
              <a:gd name="connsiteX3" fmla="*/ 9467850 w 9893300"/>
              <a:gd name="connsiteY3" fmla="*/ 2622061 h 2622061"/>
              <a:gd name="connsiteX4" fmla="*/ 9893300 w 9893300"/>
              <a:gd name="connsiteY4" fmla="*/ 9525 h 2622061"/>
              <a:gd name="connsiteX5" fmla="*/ 0 w 9893300"/>
              <a:gd name="connsiteY5" fmla="*/ 0 h 2622061"/>
              <a:gd name="connsiteX0" fmla="*/ 0 w 9893300"/>
              <a:gd name="connsiteY0" fmla="*/ 0 h 2550502"/>
              <a:gd name="connsiteX1" fmla="*/ 431800 w 9893300"/>
              <a:gd name="connsiteY1" fmla="*/ 1740388 h 2550502"/>
              <a:gd name="connsiteX2" fmla="*/ 1577975 w 9893300"/>
              <a:gd name="connsiteY2" fmla="*/ 2550502 h 2550502"/>
              <a:gd name="connsiteX3" fmla="*/ 9467850 w 9893300"/>
              <a:gd name="connsiteY3" fmla="*/ 2521194 h 2550502"/>
              <a:gd name="connsiteX4" fmla="*/ 9893300 w 9893300"/>
              <a:gd name="connsiteY4" fmla="*/ 9525 h 2550502"/>
              <a:gd name="connsiteX5" fmla="*/ 0 w 9893300"/>
              <a:gd name="connsiteY5" fmla="*/ 0 h 2550502"/>
              <a:gd name="connsiteX0" fmla="*/ 0 w 9893300"/>
              <a:gd name="connsiteY0" fmla="*/ 0 h 2550502"/>
              <a:gd name="connsiteX1" fmla="*/ 431800 w 9893300"/>
              <a:gd name="connsiteY1" fmla="*/ 1740388 h 2550502"/>
              <a:gd name="connsiteX2" fmla="*/ 1577975 w 9893300"/>
              <a:gd name="connsiteY2" fmla="*/ 2550502 h 2550502"/>
              <a:gd name="connsiteX3" fmla="*/ 9467850 w 9893300"/>
              <a:gd name="connsiteY3" fmla="*/ 2535604 h 2550502"/>
              <a:gd name="connsiteX4" fmla="*/ 9893300 w 9893300"/>
              <a:gd name="connsiteY4" fmla="*/ 9525 h 2550502"/>
              <a:gd name="connsiteX5" fmla="*/ 0 w 9893300"/>
              <a:gd name="connsiteY5" fmla="*/ 0 h 255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3300" h="2550502">
                <a:moveTo>
                  <a:pt x="0" y="0"/>
                </a:moveTo>
                <a:lnTo>
                  <a:pt x="431800" y="1740388"/>
                </a:lnTo>
                <a:lnTo>
                  <a:pt x="1577975" y="2550502"/>
                </a:lnTo>
                <a:lnTo>
                  <a:pt x="9467850" y="2535604"/>
                </a:lnTo>
                <a:lnTo>
                  <a:pt x="9893300" y="9525"/>
                </a:lnTo>
                <a:lnTo>
                  <a:pt x="0" y="0"/>
                </a:lnTo>
                <a:close/>
              </a:path>
            </a:pathLst>
          </a:cu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rapezoid 20">
            <a:extLst>
              <a:ext uri="{FF2B5EF4-FFF2-40B4-BE49-F238E27FC236}">
                <a16:creationId xmlns:a16="http://schemas.microsoft.com/office/drawing/2014/main" id="{FFD2E405-C05C-47BB-98B9-7E8C8534C074}"/>
              </a:ext>
            </a:extLst>
          </p:cNvPr>
          <p:cNvSpPr/>
          <p:nvPr/>
        </p:nvSpPr>
        <p:spPr>
          <a:xfrm>
            <a:off x="2971800" y="2002015"/>
            <a:ext cx="8445487" cy="1164911"/>
          </a:xfrm>
          <a:prstGeom prst="trapezoid">
            <a:avLst/>
          </a:pr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5" name="Group 54">
            <a:extLst>
              <a:ext uri="{FF2B5EF4-FFF2-40B4-BE49-F238E27FC236}">
                <a16:creationId xmlns:a16="http://schemas.microsoft.com/office/drawing/2014/main" id="{7BEC0D08-CDF2-497B-8334-35D21AB01DCE}"/>
              </a:ext>
            </a:extLst>
          </p:cNvPr>
          <p:cNvGrpSpPr/>
          <p:nvPr/>
        </p:nvGrpSpPr>
        <p:grpSpPr>
          <a:xfrm>
            <a:off x="852055" y="4395490"/>
            <a:ext cx="10806545" cy="2281535"/>
            <a:chOff x="527612" y="1604665"/>
            <a:chExt cx="10140388" cy="4262735"/>
          </a:xfrm>
        </p:grpSpPr>
        <p:cxnSp>
          <p:nvCxnSpPr>
            <p:cNvPr id="64" name="Straight Connector 63">
              <a:extLst>
                <a:ext uri="{FF2B5EF4-FFF2-40B4-BE49-F238E27FC236}">
                  <a16:creationId xmlns:a16="http://schemas.microsoft.com/office/drawing/2014/main" id="{7FC83138-4789-4C1A-94C1-7143B81C163D}"/>
                </a:ext>
              </a:extLst>
            </p:cNvPr>
            <p:cNvCxnSpPr>
              <a:cxnSpLocks/>
            </p:cNvCxnSpPr>
            <p:nvPr/>
          </p:nvCxnSpPr>
          <p:spPr>
            <a:xfrm>
              <a:off x="533400" y="1604665"/>
              <a:ext cx="0" cy="426273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D46460-7393-444C-818E-332937627FAA}"/>
                </a:ext>
              </a:extLst>
            </p:cNvPr>
            <p:cNvCxnSpPr>
              <a:cxnSpLocks/>
              <a:stCxn id="32" idx="0"/>
            </p:cNvCxnSpPr>
            <p:nvPr/>
          </p:nvCxnSpPr>
          <p:spPr>
            <a:xfrm flipV="1">
              <a:off x="527612" y="3962402"/>
              <a:ext cx="10140388" cy="129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Freeform: Shape 31">
            <a:extLst>
              <a:ext uri="{FF2B5EF4-FFF2-40B4-BE49-F238E27FC236}">
                <a16:creationId xmlns:a16="http://schemas.microsoft.com/office/drawing/2014/main" id="{FEA7AED6-1367-4E43-8BA1-CF61E7CCC5B9}"/>
              </a:ext>
            </a:extLst>
          </p:cNvPr>
          <p:cNvSpPr/>
          <p:nvPr/>
        </p:nvSpPr>
        <p:spPr>
          <a:xfrm>
            <a:off x="852055" y="4978099"/>
            <a:ext cx="10279495" cy="1641485"/>
          </a:xfrm>
          <a:custGeom>
            <a:avLst/>
            <a:gdLst>
              <a:gd name="connsiteX0" fmla="*/ 0 w 9829800"/>
              <a:gd name="connsiteY0" fmla="*/ 644237 h 1734766"/>
              <a:gd name="connsiteX1" fmla="*/ 446809 w 9829800"/>
              <a:gd name="connsiteY1" fmla="*/ 800100 h 1734766"/>
              <a:gd name="connsiteX2" fmla="*/ 914400 w 9829800"/>
              <a:gd name="connsiteY2" fmla="*/ 1091046 h 1734766"/>
              <a:gd name="connsiteX3" fmla="*/ 1943100 w 9829800"/>
              <a:gd name="connsiteY3" fmla="*/ 1704109 h 1734766"/>
              <a:gd name="connsiteX4" fmla="*/ 3044536 w 9829800"/>
              <a:gd name="connsiteY4" fmla="*/ 1548246 h 1734766"/>
              <a:gd name="connsiteX5" fmla="*/ 7117772 w 9829800"/>
              <a:gd name="connsiteY5" fmla="*/ 737755 h 1734766"/>
              <a:gd name="connsiteX6" fmla="*/ 9829800 w 9829800"/>
              <a:gd name="connsiteY6" fmla="*/ 0 h 1734766"/>
              <a:gd name="connsiteX0" fmla="*/ 0 w 10235045"/>
              <a:gd name="connsiteY0" fmla="*/ 768927 h 1859456"/>
              <a:gd name="connsiteX1" fmla="*/ 446809 w 10235045"/>
              <a:gd name="connsiteY1" fmla="*/ 924790 h 1859456"/>
              <a:gd name="connsiteX2" fmla="*/ 914400 w 10235045"/>
              <a:gd name="connsiteY2" fmla="*/ 1215736 h 1859456"/>
              <a:gd name="connsiteX3" fmla="*/ 1943100 w 10235045"/>
              <a:gd name="connsiteY3" fmla="*/ 1828799 h 1859456"/>
              <a:gd name="connsiteX4" fmla="*/ 3044536 w 10235045"/>
              <a:gd name="connsiteY4" fmla="*/ 1672936 h 1859456"/>
              <a:gd name="connsiteX5" fmla="*/ 7117772 w 10235045"/>
              <a:gd name="connsiteY5" fmla="*/ 862445 h 1859456"/>
              <a:gd name="connsiteX6" fmla="*/ 10235045 w 10235045"/>
              <a:gd name="connsiteY6" fmla="*/ 0 h 1859456"/>
              <a:gd name="connsiteX0" fmla="*/ 0 w 10279495"/>
              <a:gd name="connsiteY0" fmla="*/ 783426 h 1873955"/>
              <a:gd name="connsiteX1" fmla="*/ 446809 w 10279495"/>
              <a:gd name="connsiteY1" fmla="*/ 939289 h 1873955"/>
              <a:gd name="connsiteX2" fmla="*/ 914400 w 10279495"/>
              <a:gd name="connsiteY2" fmla="*/ 1230235 h 1873955"/>
              <a:gd name="connsiteX3" fmla="*/ 1943100 w 10279495"/>
              <a:gd name="connsiteY3" fmla="*/ 1843298 h 1873955"/>
              <a:gd name="connsiteX4" fmla="*/ 3044536 w 10279495"/>
              <a:gd name="connsiteY4" fmla="*/ 1687435 h 1873955"/>
              <a:gd name="connsiteX5" fmla="*/ 7117772 w 10279495"/>
              <a:gd name="connsiteY5" fmla="*/ 876944 h 1873955"/>
              <a:gd name="connsiteX6" fmla="*/ 10279495 w 10279495"/>
              <a:gd name="connsiteY6" fmla="*/ 0 h 18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9495" h="1873955">
                <a:moveTo>
                  <a:pt x="0" y="783426"/>
                </a:moveTo>
                <a:cubicBezTo>
                  <a:pt x="147204" y="824123"/>
                  <a:pt x="294409" y="864821"/>
                  <a:pt x="446809" y="939289"/>
                </a:cubicBezTo>
                <a:cubicBezTo>
                  <a:pt x="599209" y="1013757"/>
                  <a:pt x="914400" y="1230235"/>
                  <a:pt x="914400" y="1230235"/>
                </a:cubicBezTo>
                <a:cubicBezTo>
                  <a:pt x="1163782" y="1380903"/>
                  <a:pt x="1588077" y="1767098"/>
                  <a:pt x="1943100" y="1843298"/>
                </a:cubicBezTo>
                <a:cubicBezTo>
                  <a:pt x="2298123" y="1919498"/>
                  <a:pt x="2182091" y="1848494"/>
                  <a:pt x="3044536" y="1687435"/>
                </a:cubicBezTo>
                <a:cubicBezTo>
                  <a:pt x="3906981" y="1526376"/>
                  <a:pt x="5986895" y="1134985"/>
                  <a:pt x="7117772" y="876944"/>
                </a:cubicBezTo>
                <a:cubicBezTo>
                  <a:pt x="8248649" y="618903"/>
                  <a:pt x="9488919" y="239857"/>
                  <a:pt x="10279495" y="0"/>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7" name="Straight Connector 36">
            <a:extLst>
              <a:ext uri="{FF2B5EF4-FFF2-40B4-BE49-F238E27FC236}">
                <a16:creationId xmlns:a16="http://schemas.microsoft.com/office/drawing/2014/main" id="{032E865D-8F93-420A-BA3D-23C6391C55BD}"/>
              </a:ext>
            </a:extLst>
          </p:cNvPr>
          <p:cNvCxnSpPr>
            <a:cxnSpLocks/>
          </p:cNvCxnSpPr>
          <p:nvPr/>
        </p:nvCxnSpPr>
        <p:spPr>
          <a:xfrm>
            <a:off x="2667000" y="1943616"/>
            <a:ext cx="0" cy="4799568"/>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BDD148-E987-41FD-B402-2D2180CA7E4B}"/>
              </a:ext>
            </a:extLst>
          </p:cNvPr>
          <p:cNvCxnSpPr>
            <a:cxnSpLocks/>
          </p:cNvCxnSpPr>
          <p:nvPr/>
        </p:nvCxnSpPr>
        <p:spPr>
          <a:xfrm>
            <a:off x="2971800" y="1943616"/>
            <a:ext cx="0" cy="4799568"/>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27D3A5-39F7-495C-8A5F-3CB4F5885480}"/>
              </a:ext>
            </a:extLst>
          </p:cNvPr>
          <p:cNvCxnSpPr>
            <a:cxnSpLocks/>
          </p:cNvCxnSpPr>
          <p:nvPr/>
        </p:nvCxnSpPr>
        <p:spPr>
          <a:xfrm>
            <a:off x="8458200" y="1943616"/>
            <a:ext cx="0" cy="4799568"/>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9E3B38D-94BE-4C73-8776-E3879F108F94}"/>
              </a:ext>
            </a:extLst>
          </p:cNvPr>
          <p:cNvCxnSpPr>
            <a:cxnSpLocks/>
          </p:cNvCxnSpPr>
          <p:nvPr/>
        </p:nvCxnSpPr>
        <p:spPr>
          <a:xfrm>
            <a:off x="11125200" y="1943616"/>
            <a:ext cx="0" cy="4799568"/>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E4A3EC4-AB44-4999-A9DA-9863651061DA}"/>
              </a:ext>
            </a:extLst>
          </p:cNvPr>
          <p:cNvCxnSpPr>
            <a:cxnSpLocks/>
          </p:cNvCxnSpPr>
          <p:nvPr/>
        </p:nvCxnSpPr>
        <p:spPr>
          <a:xfrm>
            <a:off x="1752600" y="1943616"/>
            <a:ext cx="0" cy="4799568"/>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9B9D618-A0C3-4716-8CF0-E6B5437527E5}"/>
              </a:ext>
            </a:extLst>
          </p:cNvPr>
          <p:cNvSpPr txBox="1"/>
          <p:nvPr/>
        </p:nvSpPr>
        <p:spPr>
          <a:xfrm>
            <a:off x="6134477" y="2346199"/>
            <a:ext cx="1523750" cy="369332"/>
          </a:xfrm>
          <a:prstGeom prst="rect">
            <a:avLst/>
          </a:prstGeom>
          <a:noFill/>
        </p:spPr>
        <p:txBody>
          <a:bodyPr wrap="none" rtlCol="0">
            <a:spAutoFit/>
          </a:bodyPr>
          <a:lstStyle/>
          <a:p>
            <a:r>
              <a:rPr lang="en-CA" dirty="0">
                <a:solidFill>
                  <a:schemeClr val="bg1">
                    <a:lumMod val="65000"/>
                  </a:schemeClr>
                </a:solidFill>
              </a:rPr>
              <a:t>Sales Revenue</a:t>
            </a:r>
          </a:p>
        </p:txBody>
      </p:sp>
      <p:sp>
        <p:nvSpPr>
          <p:cNvPr id="76" name="TextBox 75">
            <a:extLst>
              <a:ext uri="{FF2B5EF4-FFF2-40B4-BE49-F238E27FC236}">
                <a16:creationId xmlns:a16="http://schemas.microsoft.com/office/drawing/2014/main" id="{A4A219E5-18F3-432C-B419-7CBB72B2EDE1}"/>
              </a:ext>
            </a:extLst>
          </p:cNvPr>
          <p:cNvSpPr txBox="1"/>
          <p:nvPr/>
        </p:nvSpPr>
        <p:spPr>
          <a:xfrm>
            <a:off x="5229837" y="3434761"/>
            <a:ext cx="2035494" cy="369332"/>
          </a:xfrm>
          <a:prstGeom prst="rect">
            <a:avLst/>
          </a:prstGeom>
          <a:noFill/>
        </p:spPr>
        <p:txBody>
          <a:bodyPr wrap="none" rtlCol="0">
            <a:spAutoFit/>
          </a:bodyPr>
          <a:lstStyle/>
          <a:p>
            <a:r>
              <a:rPr lang="en-CA" dirty="0">
                <a:solidFill>
                  <a:schemeClr val="bg1">
                    <a:lumMod val="65000"/>
                  </a:schemeClr>
                </a:solidFill>
              </a:rPr>
              <a:t>Manufacturing Cost</a:t>
            </a:r>
          </a:p>
        </p:txBody>
      </p:sp>
      <p:sp>
        <p:nvSpPr>
          <p:cNvPr id="77" name="TextBox 76">
            <a:extLst>
              <a:ext uri="{FF2B5EF4-FFF2-40B4-BE49-F238E27FC236}">
                <a16:creationId xmlns:a16="http://schemas.microsoft.com/office/drawing/2014/main" id="{156A0BEE-0A6A-4651-B89B-10E305435C37}"/>
              </a:ext>
            </a:extLst>
          </p:cNvPr>
          <p:cNvSpPr txBox="1"/>
          <p:nvPr/>
        </p:nvSpPr>
        <p:spPr>
          <a:xfrm>
            <a:off x="1136144" y="3200400"/>
            <a:ext cx="1759456" cy="369332"/>
          </a:xfrm>
          <a:prstGeom prst="rect">
            <a:avLst/>
          </a:prstGeom>
          <a:noFill/>
        </p:spPr>
        <p:txBody>
          <a:bodyPr wrap="none" rtlCol="0">
            <a:spAutoFit/>
          </a:bodyPr>
          <a:lstStyle/>
          <a:p>
            <a:r>
              <a:rPr lang="en-CA" dirty="0">
                <a:solidFill>
                  <a:schemeClr val="bg1">
                    <a:lumMod val="65000"/>
                  </a:schemeClr>
                </a:solidFill>
              </a:rPr>
              <a:t>Engineering Cost</a:t>
            </a:r>
          </a:p>
        </p:txBody>
      </p:sp>
      <p:sp>
        <p:nvSpPr>
          <p:cNvPr id="78" name="TextBox 77">
            <a:extLst>
              <a:ext uri="{FF2B5EF4-FFF2-40B4-BE49-F238E27FC236}">
                <a16:creationId xmlns:a16="http://schemas.microsoft.com/office/drawing/2014/main" id="{7ACB778F-CE8E-4588-9FCE-8F6128856CFA}"/>
              </a:ext>
            </a:extLst>
          </p:cNvPr>
          <p:cNvSpPr txBox="1"/>
          <p:nvPr/>
        </p:nvSpPr>
        <p:spPr>
          <a:xfrm rot="16200000">
            <a:off x="361541" y="5184307"/>
            <a:ext cx="2512739" cy="369332"/>
          </a:xfrm>
          <a:prstGeom prst="rect">
            <a:avLst/>
          </a:prstGeom>
          <a:noFill/>
        </p:spPr>
        <p:txBody>
          <a:bodyPr wrap="none" rtlCol="0">
            <a:spAutoFit/>
          </a:bodyPr>
          <a:lstStyle/>
          <a:p>
            <a:r>
              <a:rPr lang="en-CA" i="1" dirty="0">
                <a:solidFill>
                  <a:schemeClr val="bg1">
                    <a:lumMod val="65000"/>
                  </a:schemeClr>
                </a:solidFill>
              </a:rPr>
              <a:t>Cert Article Manufacture</a:t>
            </a:r>
          </a:p>
        </p:txBody>
      </p:sp>
      <p:sp>
        <p:nvSpPr>
          <p:cNvPr id="79" name="TextBox 78">
            <a:extLst>
              <a:ext uri="{FF2B5EF4-FFF2-40B4-BE49-F238E27FC236}">
                <a16:creationId xmlns:a16="http://schemas.microsoft.com/office/drawing/2014/main" id="{423A20E9-8EE2-49D6-8862-8E6F15FEB517}"/>
              </a:ext>
            </a:extLst>
          </p:cNvPr>
          <p:cNvSpPr txBox="1"/>
          <p:nvPr/>
        </p:nvSpPr>
        <p:spPr>
          <a:xfrm rot="16200000">
            <a:off x="1638531" y="5585091"/>
            <a:ext cx="1814536" cy="369332"/>
          </a:xfrm>
          <a:prstGeom prst="rect">
            <a:avLst/>
          </a:prstGeom>
          <a:noFill/>
        </p:spPr>
        <p:txBody>
          <a:bodyPr wrap="none" rtlCol="0">
            <a:spAutoFit/>
          </a:bodyPr>
          <a:lstStyle/>
          <a:p>
            <a:r>
              <a:rPr lang="en-CA" i="1" dirty="0">
                <a:solidFill>
                  <a:schemeClr val="bg1">
                    <a:lumMod val="65000"/>
                  </a:schemeClr>
                </a:solidFill>
              </a:rPr>
              <a:t>Type Certification</a:t>
            </a:r>
          </a:p>
        </p:txBody>
      </p:sp>
      <p:sp>
        <p:nvSpPr>
          <p:cNvPr id="80" name="TextBox 79">
            <a:extLst>
              <a:ext uri="{FF2B5EF4-FFF2-40B4-BE49-F238E27FC236}">
                <a16:creationId xmlns:a16="http://schemas.microsoft.com/office/drawing/2014/main" id="{922A9D8C-21C9-44F8-805F-D84C01F815B2}"/>
              </a:ext>
            </a:extLst>
          </p:cNvPr>
          <p:cNvSpPr txBox="1"/>
          <p:nvPr/>
        </p:nvSpPr>
        <p:spPr>
          <a:xfrm rot="16200000">
            <a:off x="1892918" y="5322465"/>
            <a:ext cx="2396938" cy="369332"/>
          </a:xfrm>
          <a:prstGeom prst="rect">
            <a:avLst/>
          </a:prstGeom>
          <a:noFill/>
        </p:spPr>
        <p:txBody>
          <a:bodyPr wrap="none" rtlCol="0">
            <a:spAutoFit/>
          </a:bodyPr>
          <a:lstStyle/>
          <a:p>
            <a:r>
              <a:rPr lang="en-CA" i="1" dirty="0">
                <a:solidFill>
                  <a:schemeClr val="bg1">
                    <a:lumMod val="65000"/>
                  </a:schemeClr>
                </a:solidFill>
              </a:rPr>
              <a:t>Production Certification</a:t>
            </a:r>
          </a:p>
        </p:txBody>
      </p:sp>
      <p:sp>
        <p:nvSpPr>
          <p:cNvPr id="81" name="TextBox 80">
            <a:extLst>
              <a:ext uri="{FF2B5EF4-FFF2-40B4-BE49-F238E27FC236}">
                <a16:creationId xmlns:a16="http://schemas.microsoft.com/office/drawing/2014/main" id="{29571A75-B1A6-403B-8752-CEF17ACE0FC7}"/>
              </a:ext>
            </a:extLst>
          </p:cNvPr>
          <p:cNvSpPr txBox="1"/>
          <p:nvPr/>
        </p:nvSpPr>
        <p:spPr>
          <a:xfrm rot="16200000">
            <a:off x="7425322" y="5322465"/>
            <a:ext cx="1745029" cy="369332"/>
          </a:xfrm>
          <a:prstGeom prst="rect">
            <a:avLst/>
          </a:prstGeom>
          <a:noFill/>
        </p:spPr>
        <p:txBody>
          <a:bodyPr wrap="none" rtlCol="0">
            <a:spAutoFit/>
          </a:bodyPr>
          <a:lstStyle/>
          <a:p>
            <a:r>
              <a:rPr lang="en-CA" i="1" dirty="0">
                <a:solidFill>
                  <a:schemeClr val="bg1">
                    <a:lumMod val="65000"/>
                  </a:schemeClr>
                </a:solidFill>
              </a:rPr>
              <a:t>Break Even Point</a:t>
            </a:r>
          </a:p>
        </p:txBody>
      </p:sp>
      <p:sp>
        <p:nvSpPr>
          <p:cNvPr id="82" name="TextBox 81">
            <a:extLst>
              <a:ext uri="{FF2B5EF4-FFF2-40B4-BE49-F238E27FC236}">
                <a16:creationId xmlns:a16="http://schemas.microsoft.com/office/drawing/2014/main" id="{CE0C58D9-3270-46E4-9AB9-374FA794259B}"/>
              </a:ext>
            </a:extLst>
          </p:cNvPr>
          <p:cNvSpPr txBox="1"/>
          <p:nvPr/>
        </p:nvSpPr>
        <p:spPr>
          <a:xfrm rot="16200000">
            <a:off x="10667027" y="5761003"/>
            <a:ext cx="1239122" cy="369332"/>
          </a:xfrm>
          <a:prstGeom prst="rect">
            <a:avLst/>
          </a:prstGeom>
          <a:noFill/>
        </p:spPr>
        <p:txBody>
          <a:bodyPr wrap="none" rtlCol="0">
            <a:spAutoFit/>
          </a:bodyPr>
          <a:lstStyle/>
          <a:p>
            <a:r>
              <a:rPr lang="en-CA" i="1" dirty="0">
                <a:solidFill>
                  <a:schemeClr val="bg1">
                    <a:lumMod val="65000"/>
                  </a:schemeClr>
                </a:solidFill>
              </a:rPr>
              <a:t>Project End</a:t>
            </a:r>
          </a:p>
        </p:txBody>
      </p:sp>
      <p:sp>
        <p:nvSpPr>
          <p:cNvPr id="83" name="TextBox 82">
            <a:extLst>
              <a:ext uri="{FF2B5EF4-FFF2-40B4-BE49-F238E27FC236}">
                <a16:creationId xmlns:a16="http://schemas.microsoft.com/office/drawing/2014/main" id="{1D8519B5-9BC7-479F-A38D-0D149BDA8BDC}"/>
              </a:ext>
            </a:extLst>
          </p:cNvPr>
          <p:cNvSpPr txBox="1"/>
          <p:nvPr/>
        </p:nvSpPr>
        <p:spPr>
          <a:xfrm>
            <a:off x="10181380" y="5241261"/>
            <a:ext cx="516039" cy="369332"/>
          </a:xfrm>
          <a:prstGeom prst="rect">
            <a:avLst/>
          </a:prstGeom>
          <a:noFill/>
        </p:spPr>
        <p:txBody>
          <a:bodyPr wrap="none" rtlCol="0">
            <a:spAutoFit/>
          </a:bodyPr>
          <a:lstStyle/>
          <a:p>
            <a:r>
              <a:rPr lang="en-CA" i="1" dirty="0">
                <a:solidFill>
                  <a:schemeClr val="bg1">
                    <a:lumMod val="65000"/>
                  </a:schemeClr>
                </a:solidFill>
              </a:rPr>
              <a:t>ROI</a:t>
            </a:r>
          </a:p>
        </p:txBody>
      </p:sp>
      <p:sp>
        <p:nvSpPr>
          <p:cNvPr id="84" name="TextBox 83">
            <a:extLst>
              <a:ext uri="{FF2B5EF4-FFF2-40B4-BE49-F238E27FC236}">
                <a16:creationId xmlns:a16="http://schemas.microsoft.com/office/drawing/2014/main" id="{FFC25FAE-38F3-41D4-8621-789A102212A7}"/>
              </a:ext>
            </a:extLst>
          </p:cNvPr>
          <p:cNvSpPr txBox="1"/>
          <p:nvPr/>
        </p:nvSpPr>
        <p:spPr>
          <a:xfrm rot="16200000">
            <a:off x="68485" y="2784043"/>
            <a:ext cx="1183466" cy="307777"/>
          </a:xfrm>
          <a:prstGeom prst="rect">
            <a:avLst/>
          </a:prstGeom>
          <a:noFill/>
        </p:spPr>
        <p:txBody>
          <a:bodyPr wrap="none" rtlCol="0">
            <a:spAutoFit/>
          </a:bodyPr>
          <a:lstStyle/>
          <a:p>
            <a:r>
              <a:rPr lang="en-CA" sz="1400" i="1" dirty="0">
                <a:solidFill>
                  <a:schemeClr val="bg1">
                    <a:lumMod val="65000"/>
                  </a:schemeClr>
                </a:solidFill>
              </a:rPr>
              <a:t>Cost/Revenue</a:t>
            </a:r>
          </a:p>
        </p:txBody>
      </p:sp>
      <p:sp>
        <p:nvSpPr>
          <p:cNvPr id="85" name="TextBox 84">
            <a:extLst>
              <a:ext uri="{FF2B5EF4-FFF2-40B4-BE49-F238E27FC236}">
                <a16:creationId xmlns:a16="http://schemas.microsoft.com/office/drawing/2014/main" id="{3489C89F-FC73-4DA3-99E3-2B1542E20EB2}"/>
              </a:ext>
            </a:extLst>
          </p:cNvPr>
          <p:cNvSpPr txBox="1"/>
          <p:nvPr/>
        </p:nvSpPr>
        <p:spPr>
          <a:xfrm rot="16200000">
            <a:off x="-253627" y="5215084"/>
            <a:ext cx="1854091" cy="307777"/>
          </a:xfrm>
          <a:prstGeom prst="rect">
            <a:avLst/>
          </a:prstGeom>
          <a:noFill/>
        </p:spPr>
        <p:txBody>
          <a:bodyPr wrap="square" rtlCol="0">
            <a:spAutoFit/>
          </a:bodyPr>
          <a:lstStyle/>
          <a:p>
            <a:r>
              <a:rPr lang="en-CA" sz="1400" i="1" dirty="0">
                <a:solidFill>
                  <a:schemeClr val="bg1">
                    <a:lumMod val="65000"/>
                  </a:schemeClr>
                </a:solidFill>
              </a:rPr>
              <a:t>Cumulative net cash</a:t>
            </a:r>
          </a:p>
        </p:txBody>
      </p:sp>
      <p:cxnSp>
        <p:nvCxnSpPr>
          <p:cNvPr id="48" name="Straight Connector 47">
            <a:extLst>
              <a:ext uri="{FF2B5EF4-FFF2-40B4-BE49-F238E27FC236}">
                <a16:creationId xmlns:a16="http://schemas.microsoft.com/office/drawing/2014/main" id="{58B4D959-CEBD-47F4-A97C-ADD919F2B76C}"/>
              </a:ext>
            </a:extLst>
          </p:cNvPr>
          <p:cNvCxnSpPr>
            <a:cxnSpLocks/>
          </p:cNvCxnSpPr>
          <p:nvPr/>
        </p:nvCxnSpPr>
        <p:spPr>
          <a:xfrm flipH="1">
            <a:off x="640426" y="6629400"/>
            <a:ext cx="63699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4DD3F26B-45B1-49F0-95D0-2070A91BCC87}"/>
              </a:ext>
            </a:extLst>
          </p:cNvPr>
          <p:cNvSpPr txBox="1"/>
          <p:nvPr/>
        </p:nvSpPr>
        <p:spPr>
          <a:xfrm>
            <a:off x="4599038" y="6360830"/>
            <a:ext cx="3097162" cy="307777"/>
          </a:xfrm>
          <a:prstGeom prst="rect">
            <a:avLst/>
          </a:prstGeom>
          <a:noFill/>
        </p:spPr>
        <p:txBody>
          <a:bodyPr wrap="square" rtlCol="0">
            <a:spAutoFit/>
          </a:bodyPr>
          <a:lstStyle/>
          <a:p>
            <a:r>
              <a:rPr lang="en-CA" sz="1400" i="1" dirty="0">
                <a:solidFill>
                  <a:schemeClr val="bg1">
                    <a:lumMod val="65000"/>
                  </a:schemeClr>
                </a:solidFill>
              </a:rPr>
              <a:t>Total Development Investment Required</a:t>
            </a:r>
          </a:p>
        </p:txBody>
      </p:sp>
      <p:cxnSp>
        <p:nvCxnSpPr>
          <p:cNvPr id="90" name="Straight Connector 89">
            <a:extLst>
              <a:ext uri="{FF2B5EF4-FFF2-40B4-BE49-F238E27FC236}">
                <a16:creationId xmlns:a16="http://schemas.microsoft.com/office/drawing/2014/main" id="{EABD6DA5-BBD4-4BEF-A94F-FC79F871A80E}"/>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1" name="Picture 90" descr="Text&#10;&#10;Description automatically generated with medium confidence">
            <a:extLst>
              <a:ext uri="{FF2B5EF4-FFF2-40B4-BE49-F238E27FC236}">
                <a16:creationId xmlns:a16="http://schemas.microsoft.com/office/drawing/2014/main" id="{076AC165-8AF0-49C2-AFCF-60A96967E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92" name="Straight Connector 91">
            <a:extLst>
              <a:ext uri="{FF2B5EF4-FFF2-40B4-BE49-F238E27FC236}">
                <a16:creationId xmlns:a16="http://schemas.microsoft.com/office/drawing/2014/main" id="{8D165FCE-ACCF-4F98-95CC-226C0B9DDD85}"/>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1D6D323-5BBF-4682-8453-BE1EE0079768}"/>
              </a:ext>
            </a:extLst>
          </p:cNvPr>
          <p:cNvCxnSpPr/>
          <p:nvPr/>
        </p:nvCxnSpPr>
        <p:spPr>
          <a:xfrm>
            <a:off x="874600" y="3804093"/>
            <a:ext cx="2119745" cy="0"/>
          </a:xfrm>
          <a:prstGeom prst="straightConnector1">
            <a:avLst/>
          </a:prstGeom>
          <a:ln w="920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E02D61-6274-450D-B1C1-0BCD5C72683B}"/>
              </a:ext>
            </a:extLst>
          </p:cNvPr>
          <p:cNvCxnSpPr>
            <a:cxnSpLocks/>
          </p:cNvCxnSpPr>
          <p:nvPr/>
        </p:nvCxnSpPr>
        <p:spPr>
          <a:xfrm>
            <a:off x="852055" y="4419600"/>
            <a:ext cx="7606144" cy="0"/>
          </a:xfrm>
          <a:prstGeom prst="straightConnector1">
            <a:avLst/>
          </a:prstGeom>
          <a:ln w="920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22D7C2E-C22E-4552-8C51-14D201D595F6}"/>
              </a:ext>
            </a:extLst>
          </p:cNvPr>
          <p:cNvSpPr txBox="1"/>
          <p:nvPr/>
        </p:nvSpPr>
        <p:spPr>
          <a:xfrm>
            <a:off x="2953029" y="3636300"/>
            <a:ext cx="2991653" cy="369332"/>
          </a:xfrm>
          <a:prstGeom prst="rect">
            <a:avLst/>
          </a:prstGeom>
          <a:noFill/>
        </p:spPr>
        <p:txBody>
          <a:bodyPr wrap="none" rtlCol="0">
            <a:spAutoFit/>
          </a:bodyPr>
          <a:lstStyle/>
          <a:p>
            <a:r>
              <a:rPr lang="en-CA" b="1" dirty="0"/>
              <a:t>Time to Revenue – 5-10 years</a:t>
            </a:r>
          </a:p>
        </p:txBody>
      </p:sp>
      <p:sp>
        <p:nvSpPr>
          <p:cNvPr id="44" name="TextBox 43">
            <a:extLst>
              <a:ext uri="{FF2B5EF4-FFF2-40B4-BE49-F238E27FC236}">
                <a16:creationId xmlns:a16="http://schemas.microsoft.com/office/drawing/2014/main" id="{7F342C8F-B233-4C19-B8D2-A3FBAB0CBB5E}"/>
              </a:ext>
            </a:extLst>
          </p:cNvPr>
          <p:cNvSpPr txBox="1"/>
          <p:nvPr/>
        </p:nvSpPr>
        <p:spPr>
          <a:xfrm>
            <a:off x="8523278" y="4208415"/>
            <a:ext cx="1412566" cy="369332"/>
          </a:xfrm>
          <a:prstGeom prst="rect">
            <a:avLst/>
          </a:prstGeom>
          <a:noFill/>
        </p:spPr>
        <p:txBody>
          <a:bodyPr wrap="none" rtlCol="0">
            <a:spAutoFit/>
          </a:bodyPr>
          <a:lstStyle/>
          <a:p>
            <a:r>
              <a:rPr lang="en-CA" b="1" dirty="0"/>
              <a:t>A lot of Time</a:t>
            </a:r>
          </a:p>
        </p:txBody>
      </p:sp>
      <p:cxnSp>
        <p:nvCxnSpPr>
          <p:cNvPr id="45" name="Straight Arrow Connector 44">
            <a:extLst>
              <a:ext uri="{FF2B5EF4-FFF2-40B4-BE49-F238E27FC236}">
                <a16:creationId xmlns:a16="http://schemas.microsoft.com/office/drawing/2014/main" id="{12588BBE-1EB0-4815-916F-57BB8512BC85}"/>
              </a:ext>
            </a:extLst>
          </p:cNvPr>
          <p:cNvCxnSpPr>
            <a:cxnSpLocks/>
          </p:cNvCxnSpPr>
          <p:nvPr/>
        </p:nvCxnSpPr>
        <p:spPr>
          <a:xfrm flipV="1">
            <a:off x="3004341" y="5672274"/>
            <a:ext cx="0" cy="978011"/>
          </a:xfrm>
          <a:prstGeom prst="straightConnector1">
            <a:avLst/>
          </a:prstGeom>
          <a:ln w="920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13EEC2C-89A6-4A8A-A629-DD79912A7078}"/>
              </a:ext>
            </a:extLst>
          </p:cNvPr>
          <p:cNvSpPr txBox="1"/>
          <p:nvPr/>
        </p:nvSpPr>
        <p:spPr>
          <a:xfrm>
            <a:off x="3084016" y="5915299"/>
            <a:ext cx="2590581" cy="369332"/>
          </a:xfrm>
          <a:prstGeom prst="rect">
            <a:avLst/>
          </a:prstGeom>
          <a:noFill/>
        </p:spPr>
        <p:txBody>
          <a:bodyPr wrap="none" rtlCol="0">
            <a:spAutoFit/>
          </a:bodyPr>
          <a:lstStyle/>
          <a:p>
            <a:r>
              <a:rPr lang="en-CA" b="1" dirty="0"/>
              <a:t>Definitely a lot of Money</a:t>
            </a:r>
          </a:p>
        </p:txBody>
      </p:sp>
      <p:cxnSp>
        <p:nvCxnSpPr>
          <p:cNvPr id="49" name="Straight Arrow Connector 48">
            <a:extLst>
              <a:ext uri="{FF2B5EF4-FFF2-40B4-BE49-F238E27FC236}">
                <a16:creationId xmlns:a16="http://schemas.microsoft.com/office/drawing/2014/main" id="{E39F250A-A610-48FD-BA09-6C93D7EF4B42}"/>
              </a:ext>
            </a:extLst>
          </p:cNvPr>
          <p:cNvCxnSpPr>
            <a:cxnSpLocks/>
          </p:cNvCxnSpPr>
          <p:nvPr/>
        </p:nvCxnSpPr>
        <p:spPr>
          <a:xfrm flipV="1">
            <a:off x="11174977" y="4862489"/>
            <a:ext cx="0" cy="831458"/>
          </a:xfrm>
          <a:prstGeom prst="straightConnector1">
            <a:avLst/>
          </a:prstGeom>
          <a:ln w="920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F0F7348-E9C3-446B-950E-04A98EC666EE}"/>
              </a:ext>
            </a:extLst>
          </p:cNvPr>
          <p:cNvSpPr txBox="1"/>
          <p:nvPr/>
        </p:nvSpPr>
        <p:spPr>
          <a:xfrm>
            <a:off x="8789713" y="5058896"/>
            <a:ext cx="2138855" cy="369332"/>
          </a:xfrm>
          <a:prstGeom prst="rect">
            <a:avLst/>
          </a:prstGeom>
          <a:noFill/>
        </p:spPr>
        <p:txBody>
          <a:bodyPr wrap="none" rtlCol="0">
            <a:spAutoFit/>
          </a:bodyPr>
          <a:lstStyle/>
          <a:p>
            <a:r>
              <a:rPr lang="en-CA" b="1" dirty="0"/>
              <a:t>Maybe some Money</a:t>
            </a:r>
          </a:p>
        </p:txBody>
      </p:sp>
    </p:spTree>
    <p:extLst>
      <p:ext uri="{BB962C8B-B14F-4D97-AF65-F5344CB8AC3E}">
        <p14:creationId xmlns:p14="http://schemas.microsoft.com/office/powerpoint/2010/main" val="308965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Estimated Cost to Get to Market</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E446B97-D471-4C08-8A57-A428992A9E5F}"/>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E22CC52-6427-4EB2-AA1B-361A029D7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5CB5CB69-C44B-4BB0-B648-8BD6D212A76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title="Chart">
            <a:extLst>
              <a:ext uri="{FF2B5EF4-FFF2-40B4-BE49-F238E27FC236}">
                <a16:creationId xmlns:a16="http://schemas.microsoft.com/office/drawing/2014/main" id="{5F7F223E-A023-46E1-A4D1-EBD804E67349}"/>
              </a:ext>
            </a:extLst>
          </p:cNvPr>
          <p:cNvGraphicFramePr>
            <a:graphicFrameLocks noGrp="1"/>
          </p:cNvGraphicFramePr>
          <p:nvPr>
            <p:extLst>
              <p:ext uri="{D42A27DB-BD31-4B8C-83A1-F6EECF244321}">
                <p14:modId xmlns:p14="http://schemas.microsoft.com/office/powerpoint/2010/main" val="620856380"/>
              </p:ext>
            </p:extLst>
          </p:nvPr>
        </p:nvGraphicFramePr>
        <p:xfrm>
          <a:off x="0" y="1643448"/>
          <a:ext cx="12192000" cy="5214552"/>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5CD04838-7D24-46A9-BC95-49E8CC854538}"/>
              </a:ext>
            </a:extLst>
          </p:cNvPr>
          <p:cNvPicPr>
            <a:picLocks noChangeAspect="1"/>
          </p:cNvPicPr>
          <p:nvPr/>
        </p:nvPicPr>
        <p:blipFill rotWithShape="1">
          <a:blip r:embed="rId5"/>
          <a:srcRect t="57528" r="41882"/>
          <a:stretch/>
        </p:blipFill>
        <p:spPr>
          <a:xfrm>
            <a:off x="5029200" y="1162050"/>
            <a:ext cx="6802882" cy="2133600"/>
          </a:xfrm>
          <a:prstGeom prst="rect">
            <a:avLst/>
          </a:prstGeom>
          <a:solidFill>
            <a:schemeClr val="bg1">
              <a:alpha val="64000"/>
            </a:schemeClr>
          </a:solidFill>
          <a:ln>
            <a:solidFill>
              <a:schemeClr val="accent1">
                <a:lumMod val="20000"/>
                <a:lumOff val="80000"/>
              </a:schemeClr>
            </a:solidFill>
          </a:ln>
        </p:spPr>
      </p:pic>
    </p:spTree>
    <p:extLst>
      <p:ext uri="{BB962C8B-B14F-4D97-AF65-F5344CB8AC3E}">
        <p14:creationId xmlns:p14="http://schemas.microsoft.com/office/powerpoint/2010/main" val="112692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Estimated Time to get to Market</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E446B97-D471-4C08-8A57-A428992A9E5F}"/>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E22CC52-6427-4EB2-AA1B-361A029D7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5CB5CB69-C44B-4BB0-B648-8BD6D212A76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title="Chart">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850608815"/>
              </p:ext>
            </p:extLst>
          </p:nvPr>
        </p:nvGraphicFramePr>
        <p:xfrm>
          <a:off x="0" y="1833264"/>
          <a:ext cx="12192000" cy="5024735"/>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4A13A982-4227-48E8-96A8-5F524DBCBE13}"/>
              </a:ext>
            </a:extLst>
          </p:cNvPr>
          <p:cNvPicPr>
            <a:picLocks noChangeAspect="1"/>
          </p:cNvPicPr>
          <p:nvPr/>
        </p:nvPicPr>
        <p:blipFill rotWithShape="1">
          <a:blip r:embed="rId5"/>
          <a:srcRect t="28820" r="51827" b="43055"/>
          <a:stretch/>
        </p:blipFill>
        <p:spPr>
          <a:xfrm>
            <a:off x="5554945" y="1089061"/>
            <a:ext cx="5638800" cy="1412839"/>
          </a:xfrm>
          <a:prstGeom prst="rect">
            <a:avLst/>
          </a:prstGeom>
          <a:solidFill>
            <a:schemeClr val="bg1">
              <a:alpha val="64000"/>
            </a:schemeClr>
          </a:solidFill>
          <a:ln>
            <a:solidFill>
              <a:schemeClr val="accent1">
                <a:lumMod val="20000"/>
                <a:lumOff val="80000"/>
              </a:schemeClr>
            </a:solidFill>
          </a:ln>
        </p:spPr>
      </p:pic>
      <p:cxnSp>
        <p:nvCxnSpPr>
          <p:cNvPr id="4" name="Straight Connector 3">
            <a:extLst>
              <a:ext uri="{FF2B5EF4-FFF2-40B4-BE49-F238E27FC236}">
                <a16:creationId xmlns:a16="http://schemas.microsoft.com/office/drawing/2014/main" id="{41FE8107-E05B-40FE-A03E-7DC3A78A42C6}"/>
              </a:ext>
            </a:extLst>
          </p:cNvPr>
          <p:cNvCxnSpPr/>
          <p:nvPr/>
        </p:nvCxnSpPr>
        <p:spPr>
          <a:xfrm>
            <a:off x="762000" y="3657600"/>
            <a:ext cx="112776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D51EF6-641F-48FF-80E2-5D5BC666007D}"/>
              </a:ext>
            </a:extLst>
          </p:cNvPr>
          <p:cNvCxnSpPr/>
          <p:nvPr/>
        </p:nvCxnSpPr>
        <p:spPr>
          <a:xfrm>
            <a:off x="762000" y="4648200"/>
            <a:ext cx="112776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E10D6C4-B2DC-48F7-BE25-219488DAF0F8}"/>
              </a:ext>
            </a:extLst>
          </p:cNvPr>
          <p:cNvSpPr/>
          <p:nvPr/>
        </p:nvSpPr>
        <p:spPr>
          <a:xfrm>
            <a:off x="762000" y="3657600"/>
            <a:ext cx="11277600" cy="990600"/>
          </a:xfrm>
          <a:prstGeom prst="rect">
            <a:avLst/>
          </a:prstGeom>
          <a:solidFill>
            <a:srgbClr val="FF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1629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Bad Estimation of Total Revenue</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E446B97-D471-4C08-8A57-A428992A9E5F}"/>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E22CC52-6427-4EB2-AA1B-361A029D7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5CB5CB69-C44B-4BB0-B648-8BD6D212A76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title="Chart">
            <a:extLst>
              <a:ext uri="{FF2B5EF4-FFF2-40B4-BE49-F238E27FC236}">
                <a16:creationId xmlns:a16="http://schemas.microsoft.com/office/drawing/2014/main" id="{9C841EED-EF92-4232-A329-D16822763446}"/>
              </a:ext>
            </a:extLst>
          </p:cNvPr>
          <p:cNvGraphicFramePr>
            <a:graphicFrameLocks noGrp="1"/>
          </p:cNvGraphicFramePr>
          <p:nvPr>
            <p:extLst>
              <p:ext uri="{D42A27DB-BD31-4B8C-83A1-F6EECF244321}">
                <p14:modId xmlns:p14="http://schemas.microsoft.com/office/powerpoint/2010/main" val="1619203193"/>
              </p:ext>
            </p:extLst>
          </p:nvPr>
        </p:nvGraphicFramePr>
        <p:xfrm>
          <a:off x="0" y="1833264"/>
          <a:ext cx="12191999" cy="50247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996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93B43A-24F1-4ED6-9C19-866DD829386F}"/>
              </a:ext>
            </a:extLst>
          </p:cNvPr>
          <p:cNvPicPr>
            <a:picLocks noChangeAspect="1"/>
          </p:cNvPicPr>
          <p:nvPr/>
        </p:nvPicPr>
        <p:blipFill rotWithShape="1">
          <a:blip r:embed="rId3"/>
          <a:srcRect l="64513" t="54164" r="2286" b="15498"/>
          <a:stretch/>
        </p:blipFill>
        <p:spPr>
          <a:xfrm>
            <a:off x="8252391" y="5181600"/>
            <a:ext cx="3886200" cy="1524000"/>
          </a:xfrm>
          <a:prstGeom prst="rect">
            <a:avLst/>
          </a:prstGeom>
          <a:solidFill>
            <a:schemeClr val="bg1">
              <a:alpha val="64000"/>
            </a:schemeClr>
          </a:solidFill>
          <a:ln>
            <a:solidFill>
              <a:schemeClr val="accent1">
                <a:lumMod val="20000"/>
                <a:lumOff val="80000"/>
              </a:schemeClr>
            </a:solidFill>
          </a:ln>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Very, Very Bad Estimation of Total Project Profit &amp; Loss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E446B97-D471-4C08-8A57-A428992A9E5F}"/>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E22CC52-6427-4EB2-AA1B-361A029D76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5CB5CB69-C44B-4BB0-B648-8BD6D212A76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title="Chart">
            <a:extLst>
              <a:ext uri="{FF2B5EF4-FFF2-40B4-BE49-F238E27FC236}">
                <a16:creationId xmlns:a16="http://schemas.microsoft.com/office/drawing/2014/main" id="{3CA68C80-6310-4887-BB1D-93AAD4FC3EFF}"/>
              </a:ext>
            </a:extLst>
          </p:cNvPr>
          <p:cNvGraphicFramePr>
            <a:graphicFrameLocks noGrp="1"/>
          </p:cNvGraphicFramePr>
          <p:nvPr>
            <p:extLst>
              <p:ext uri="{D42A27DB-BD31-4B8C-83A1-F6EECF244321}">
                <p14:modId xmlns:p14="http://schemas.microsoft.com/office/powerpoint/2010/main" val="2242519942"/>
              </p:ext>
            </p:extLst>
          </p:nvPr>
        </p:nvGraphicFramePr>
        <p:xfrm>
          <a:off x="12700" y="1702827"/>
          <a:ext cx="12179300" cy="51482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6343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Assessment of Development Performance - Summary</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sp>
        <p:nvSpPr>
          <p:cNvPr id="7" name="TextBox 6">
            <a:extLst>
              <a:ext uri="{FF2B5EF4-FFF2-40B4-BE49-F238E27FC236}">
                <a16:creationId xmlns:a16="http://schemas.microsoft.com/office/drawing/2014/main" id="{4A0656C8-B13B-4D1E-BC44-459EBB06109D}"/>
              </a:ext>
            </a:extLst>
          </p:cNvPr>
          <p:cNvSpPr txBox="1"/>
          <p:nvPr/>
        </p:nvSpPr>
        <p:spPr>
          <a:xfrm>
            <a:off x="228600" y="1702827"/>
            <a:ext cx="11811000" cy="3359061"/>
          </a:xfrm>
          <a:prstGeom prst="rect">
            <a:avLst/>
          </a:prstGeom>
          <a:noFill/>
        </p:spPr>
        <p:txBody>
          <a:bodyPr wrap="square" rtlCol="0">
            <a:spAutoFit/>
          </a:bodyPr>
          <a:lstStyle/>
          <a:p>
            <a:pPr marL="342900" indent="-342900">
              <a:lnSpc>
                <a:spcPct val="150000"/>
              </a:lnSpc>
              <a:buAutoNum type="arabicPeriod"/>
            </a:pPr>
            <a:r>
              <a:rPr lang="en-CA" sz="2400" dirty="0"/>
              <a:t>It is very difficult to get an aircraft through the certification process</a:t>
            </a:r>
          </a:p>
          <a:p>
            <a:pPr marL="342900" indent="-342900">
              <a:lnSpc>
                <a:spcPct val="150000"/>
              </a:lnSpc>
              <a:buAutoNum type="arabicPeriod"/>
            </a:pPr>
            <a:r>
              <a:rPr lang="en-CA" sz="2400" dirty="0"/>
              <a:t>It is very difficult to get to make a return on investment</a:t>
            </a:r>
          </a:p>
          <a:p>
            <a:pPr>
              <a:lnSpc>
                <a:spcPct val="150000"/>
              </a:lnSpc>
            </a:pPr>
            <a:r>
              <a:rPr lang="en-CA" sz="2400" dirty="0"/>
              <a:t>Duh</a:t>
            </a:r>
          </a:p>
          <a:p>
            <a:pPr>
              <a:lnSpc>
                <a:spcPct val="150000"/>
              </a:lnSpc>
            </a:pPr>
            <a:r>
              <a:rPr lang="en-CA" sz="2400" dirty="0"/>
              <a:t>Why?</a:t>
            </a:r>
          </a:p>
          <a:p>
            <a:pPr>
              <a:lnSpc>
                <a:spcPct val="150000"/>
              </a:lnSpc>
            </a:pPr>
            <a:r>
              <a:rPr lang="en-CA" sz="2400" dirty="0"/>
              <a:t>What can an engineer do to help?</a:t>
            </a:r>
          </a:p>
          <a:p>
            <a:pPr>
              <a:lnSpc>
                <a:spcPct val="150000"/>
              </a:lnSpc>
            </a:pPr>
            <a:endParaRPr lang="en-CA" sz="2400" dirty="0"/>
          </a:p>
        </p:txBody>
      </p:sp>
      <p:cxnSp>
        <p:nvCxnSpPr>
          <p:cNvPr id="10" name="Straight Connector 9">
            <a:extLst>
              <a:ext uri="{FF2B5EF4-FFF2-40B4-BE49-F238E27FC236}">
                <a16:creationId xmlns:a16="http://schemas.microsoft.com/office/drawing/2014/main" id="{CE446B97-D471-4C08-8A57-A428992A9E5F}"/>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E22CC52-6427-4EB2-AA1B-361A029D7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5CB5CB69-C44B-4BB0-B648-8BD6D212A76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19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3CAC931-9FAD-4471-A52F-B686C07BDFF8}"/>
              </a:ext>
            </a:extLst>
          </p:cNvPr>
          <p:cNvPicPr>
            <a:picLocks noChangeAspect="1"/>
          </p:cNvPicPr>
          <p:nvPr/>
        </p:nvPicPr>
        <p:blipFill>
          <a:blip r:embed="rId3"/>
          <a:stretch>
            <a:fillRect/>
          </a:stretch>
        </p:blipFill>
        <p:spPr>
          <a:xfrm>
            <a:off x="4921667" y="4281172"/>
            <a:ext cx="2613660" cy="1551513"/>
          </a:xfrm>
          <a:prstGeom prst="rect">
            <a:avLst/>
          </a:prstGeom>
        </p:spPr>
      </p:pic>
      <p:pic>
        <p:nvPicPr>
          <p:cNvPr id="31" name="Picture 30" descr="A picture containing diagram&#10;&#10;Description automatically generated">
            <a:extLst>
              <a:ext uri="{FF2B5EF4-FFF2-40B4-BE49-F238E27FC236}">
                <a16:creationId xmlns:a16="http://schemas.microsoft.com/office/drawing/2014/main" id="{F1F110AB-10BE-4589-B15C-34FF5CC1DAC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6264" b="15200"/>
          <a:stretch/>
        </p:blipFill>
        <p:spPr>
          <a:xfrm>
            <a:off x="6127935" y="2790513"/>
            <a:ext cx="6064066" cy="4060560"/>
          </a:xfrm>
          <a:prstGeom prst="rect">
            <a:avLst/>
          </a:prstGeom>
        </p:spPr>
      </p:pic>
      <p:grpSp>
        <p:nvGrpSpPr>
          <p:cNvPr id="26" name="Group 9">
            <a:extLst>
              <a:ext uri="{FF2B5EF4-FFF2-40B4-BE49-F238E27FC236}">
                <a16:creationId xmlns:a16="http://schemas.microsoft.com/office/drawing/2014/main" id="{CCDDA8B9-79E4-464D-A12A-58926336636B}"/>
              </a:ext>
            </a:extLst>
          </p:cNvPr>
          <p:cNvGrpSpPr>
            <a:grpSpLocks/>
          </p:cNvGrpSpPr>
          <p:nvPr/>
        </p:nvGrpSpPr>
        <p:grpSpPr bwMode="auto">
          <a:xfrm>
            <a:off x="2990427" y="5404443"/>
            <a:ext cx="3963988" cy="1389062"/>
            <a:chOff x="3034" y="1899"/>
            <a:chExt cx="2497" cy="875"/>
          </a:xfrm>
        </p:grpSpPr>
        <p:pic>
          <p:nvPicPr>
            <p:cNvPr id="27" name="Picture 7">
              <a:extLst>
                <a:ext uri="{FF2B5EF4-FFF2-40B4-BE49-F238E27FC236}">
                  <a16:creationId xmlns:a16="http://schemas.microsoft.com/office/drawing/2014/main" id="{80D58631-82B8-440E-8929-E937B1E6D463}"/>
                </a:ext>
              </a:extLst>
            </p:cNvPr>
            <p:cNvPicPr>
              <a:picLocks noChangeAspect="1" noChangeArrowheads="1"/>
            </p:cNvPicPr>
            <p:nvPr/>
          </p:nvPicPr>
          <p:blipFill>
            <a:blip r:embed="rId5">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3089" y="1950"/>
              <a:ext cx="2442"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8">
              <a:extLst>
                <a:ext uri="{FF2B5EF4-FFF2-40B4-BE49-F238E27FC236}">
                  <a16:creationId xmlns:a16="http://schemas.microsoft.com/office/drawing/2014/main" id="{DF8E27D8-A5A7-459B-973B-B163867A1B5D}"/>
                </a:ext>
              </a:extLst>
            </p:cNvPr>
            <p:cNvSpPr>
              <a:spLocks noChangeArrowheads="1"/>
            </p:cNvSpPr>
            <p:nvPr/>
          </p:nvSpPr>
          <p:spPr bwMode="auto">
            <a:xfrm>
              <a:off x="3034" y="1899"/>
              <a:ext cx="382" cy="5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a:p>
          </p:txBody>
        </p:sp>
      </p:grpSp>
      <p:pic>
        <p:nvPicPr>
          <p:cNvPr id="25" name="Picture 24">
            <a:extLst>
              <a:ext uri="{FF2B5EF4-FFF2-40B4-BE49-F238E27FC236}">
                <a16:creationId xmlns:a16="http://schemas.microsoft.com/office/drawing/2014/main" id="{A5AEBB8A-2378-49E1-A02C-7FA0470DE710}"/>
              </a:ext>
            </a:extLst>
          </p:cNvPr>
          <p:cNvPicPr>
            <a:picLocks noChangeAspect="1"/>
          </p:cNvPicPr>
          <p:nvPr/>
        </p:nvPicPr>
        <p:blipFill rotWithShape="1">
          <a:blip r:embed="rId6"/>
          <a:srcRect b="32935"/>
          <a:stretch/>
        </p:blipFill>
        <p:spPr>
          <a:xfrm>
            <a:off x="209309" y="1675187"/>
            <a:ext cx="4029766" cy="2287213"/>
          </a:xfrm>
          <a:prstGeom prst="rect">
            <a:avLst/>
          </a:prstGeom>
        </p:spPr>
      </p:pic>
      <p:pic>
        <p:nvPicPr>
          <p:cNvPr id="23" name="Picture 22">
            <a:extLst>
              <a:ext uri="{FF2B5EF4-FFF2-40B4-BE49-F238E27FC236}">
                <a16:creationId xmlns:a16="http://schemas.microsoft.com/office/drawing/2014/main" id="{01549606-55EA-4587-9C17-355A9A5887A6}"/>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7756221" y="3435522"/>
            <a:ext cx="3867594" cy="1773859"/>
          </a:xfrm>
          <a:prstGeom prst="rect">
            <a:avLst/>
          </a:prstGeom>
        </p:spPr>
      </p:pic>
      <p:pic>
        <p:nvPicPr>
          <p:cNvPr id="4" name="Picture 3">
            <a:extLst>
              <a:ext uri="{FF2B5EF4-FFF2-40B4-BE49-F238E27FC236}">
                <a16:creationId xmlns:a16="http://schemas.microsoft.com/office/drawing/2014/main" id="{3064EF1E-7F6F-4DE9-A4CB-569E790EF28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40138" y="3191981"/>
            <a:ext cx="3238070" cy="2888673"/>
          </a:xfrm>
          <a:prstGeom prst="rect">
            <a:avLst/>
          </a:prstGeom>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Everything is a model</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pic>
        <p:nvPicPr>
          <p:cNvPr id="11" name="Picture 10">
            <a:extLst>
              <a:ext uri="{FF2B5EF4-FFF2-40B4-BE49-F238E27FC236}">
                <a16:creationId xmlns:a16="http://schemas.microsoft.com/office/drawing/2014/main" id="{49C3880D-6FF8-4752-9EBE-906F037071DA}"/>
              </a:ext>
            </a:extLst>
          </p:cNvPr>
          <p:cNvPicPr>
            <a:picLocks noChangeAspect="1"/>
          </p:cNvPicPr>
          <p:nvPr/>
        </p:nvPicPr>
        <p:blipFill>
          <a:blip r:embed="rId9"/>
          <a:stretch>
            <a:fillRect/>
          </a:stretch>
        </p:blipFill>
        <p:spPr>
          <a:xfrm>
            <a:off x="347541" y="5864675"/>
            <a:ext cx="2613660" cy="773272"/>
          </a:xfrm>
          <a:prstGeom prst="rect">
            <a:avLst/>
          </a:prstGeom>
        </p:spPr>
      </p:pic>
      <p:pic>
        <p:nvPicPr>
          <p:cNvPr id="13" name="Picture 12">
            <a:extLst>
              <a:ext uri="{FF2B5EF4-FFF2-40B4-BE49-F238E27FC236}">
                <a16:creationId xmlns:a16="http://schemas.microsoft.com/office/drawing/2014/main" id="{DCACC994-DB28-4DD7-800F-70E17E7E77BC}"/>
              </a:ext>
            </a:extLst>
          </p:cNvPr>
          <p:cNvPicPr>
            <a:picLocks noChangeAspect="1"/>
          </p:cNvPicPr>
          <p:nvPr/>
        </p:nvPicPr>
        <p:blipFill>
          <a:blip r:embed="rId10"/>
          <a:stretch>
            <a:fillRect/>
          </a:stretch>
        </p:blipFill>
        <p:spPr>
          <a:xfrm>
            <a:off x="3552845" y="1340053"/>
            <a:ext cx="1314633" cy="1086002"/>
          </a:xfrm>
          <a:prstGeom prst="rect">
            <a:avLst/>
          </a:prstGeom>
        </p:spPr>
      </p:pic>
      <p:pic>
        <p:nvPicPr>
          <p:cNvPr id="15" name="Picture 14">
            <a:extLst>
              <a:ext uri="{FF2B5EF4-FFF2-40B4-BE49-F238E27FC236}">
                <a16:creationId xmlns:a16="http://schemas.microsoft.com/office/drawing/2014/main" id="{D0ECAE48-191A-4A4E-B611-1DE88A92ECA3}"/>
              </a:ext>
            </a:extLst>
          </p:cNvPr>
          <p:cNvPicPr>
            <a:picLocks noChangeAspect="1"/>
          </p:cNvPicPr>
          <p:nvPr/>
        </p:nvPicPr>
        <p:blipFill>
          <a:blip r:embed="rId11"/>
          <a:stretch>
            <a:fillRect/>
          </a:stretch>
        </p:blipFill>
        <p:spPr>
          <a:xfrm>
            <a:off x="4694710" y="1020553"/>
            <a:ext cx="3258217" cy="1019413"/>
          </a:xfrm>
          <a:prstGeom prst="rect">
            <a:avLst/>
          </a:prstGeom>
        </p:spPr>
      </p:pic>
      <p:pic>
        <p:nvPicPr>
          <p:cNvPr id="19" name="Picture 18">
            <a:extLst>
              <a:ext uri="{FF2B5EF4-FFF2-40B4-BE49-F238E27FC236}">
                <a16:creationId xmlns:a16="http://schemas.microsoft.com/office/drawing/2014/main" id="{46C70CB3-90DD-4F17-8510-99B853CB047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257800" y="2060251"/>
            <a:ext cx="6477000" cy="464436"/>
          </a:xfrm>
          <a:prstGeom prst="rect">
            <a:avLst/>
          </a:prstGeom>
        </p:spPr>
      </p:pic>
      <p:pic>
        <p:nvPicPr>
          <p:cNvPr id="21" name="Picture 20">
            <a:extLst>
              <a:ext uri="{FF2B5EF4-FFF2-40B4-BE49-F238E27FC236}">
                <a16:creationId xmlns:a16="http://schemas.microsoft.com/office/drawing/2014/main" id="{0E2412A9-9781-4411-B3DB-A72F5A13D869}"/>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401429" y="2505705"/>
            <a:ext cx="5105392" cy="684307"/>
          </a:xfrm>
          <a:prstGeom prst="rect">
            <a:avLst/>
          </a:prstGeom>
        </p:spPr>
      </p:pic>
      <p:pic>
        <p:nvPicPr>
          <p:cNvPr id="29" name="Picture 28" descr="A picture containing arrow&#10;&#10;Description automatically generated">
            <a:extLst>
              <a:ext uri="{FF2B5EF4-FFF2-40B4-BE49-F238E27FC236}">
                <a16:creationId xmlns:a16="http://schemas.microsoft.com/office/drawing/2014/main" id="{9155F8D6-3E04-4A99-919E-A498C18443A7}"/>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r="10630"/>
          <a:stretch/>
        </p:blipFill>
        <p:spPr>
          <a:xfrm>
            <a:off x="6891175" y="914400"/>
            <a:ext cx="5300825" cy="277209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9BB6F24D-1533-4418-959C-154487A119FC}"/>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2072388" y="1745664"/>
            <a:ext cx="5849090" cy="3338838"/>
          </a:xfrm>
          <a:prstGeom prst="rect">
            <a:avLst/>
          </a:prstGeom>
        </p:spPr>
      </p:pic>
      <p:cxnSp>
        <p:nvCxnSpPr>
          <p:cNvPr id="36" name="Straight Connector 35">
            <a:extLst>
              <a:ext uri="{FF2B5EF4-FFF2-40B4-BE49-F238E27FC236}">
                <a16:creationId xmlns:a16="http://schemas.microsoft.com/office/drawing/2014/main" id="{95253881-8EF2-4EA9-A20A-464051B6656D}"/>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7" name="Picture 36" descr="Text&#10;&#10;Description automatically generated with medium confidence">
            <a:extLst>
              <a:ext uri="{FF2B5EF4-FFF2-40B4-BE49-F238E27FC236}">
                <a16:creationId xmlns:a16="http://schemas.microsoft.com/office/drawing/2014/main" id="{79230E52-7532-466D-9C42-84AC2D7FDA3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38" name="Straight Connector 37">
            <a:extLst>
              <a:ext uri="{FF2B5EF4-FFF2-40B4-BE49-F238E27FC236}">
                <a16:creationId xmlns:a16="http://schemas.microsoft.com/office/drawing/2014/main" id="{9B7F3CCB-FC10-4395-8E8A-4FE7C14F7C4A}"/>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64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NASA budget as percent of total federal budget, based on a figure... | Download Scientific Diagram">
            <a:extLst>
              <a:ext uri="{FF2B5EF4-FFF2-40B4-BE49-F238E27FC236}">
                <a16:creationId xmlns:a16="http://schemas.microsoft.com/office/drawing/2014/main" id="{C6DEBF17-9D20-4653-8418-384F65B4A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948" y="2931527"/>
            <a:ext cx="4619452" cy="31466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But we put a man on the moon………</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pic>
        <p:nvPicPr>
          <p:cNvPr id="1026" name="Picture 2" descr="Neil Armstrong: The First Man to Walk on the Moon - Universe Today">
            <a:extLst>
              <a:ext uri="{FF2B5EF4-FFF2-40B4-BE49-F238E27FC236}">
                <a16:creationId xmlns:a16="http://schemas.microsoft.com/office/drawing/2014/main" id="{B1FBBC30-A8EE-46F4-A305-CACF6097303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93" b="21658"/>
          <a:stretch/>
        </p:blipFill>
        <p:spPr bwMode="auto">
          <a:xfrm>
            <a:off x="762001" y="2069831"/>
            <a:ext cx="2897186" cy="2826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turn V Rocket Photograph by Carlos Clarivan/science Photo Library">
            <a:extLst>
              <a:ext uri="{FF2B5EF4-FFF2-40B4-BE49-F238E27FC236}">
                <a16:creationId xmlns:a16="http://schemas.microsoft.com/office/drawing/2014/main" id="{83B64FC9-4D4F-4358-AD09-6D1ADE8828C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422" b="92508" l="10000" r="90000">
                        <a14:foregroundMark x1="78000" y1="10245" x2="78000" y2="10245"/>
                        <a14:foregroundMark x1="89333" y1="7492" x2="89333" y2="7492"/>
                        <a14:foregroundMark x1="86333" y1="6881" x2="86333" y2="6881"/>
                        <a14:foregroundMark x1="44111" y1="74312" x2="44111" y2="74312"/>
                        <a14:foregroundMark x1="45333" y1="70948" x2="45333" y2="70948"/>
                        <a14:foregroundMark x1="43111" y1="92508" x2="43111" y2="92508"/>
                        <a14:foregroundMark x1="78889" y1="29511" x2="78889" y2="29511"/>
                        <a14:foregroundMark x1="78222" y1="29969" x2="78222" y2="29969"/>
                        <a14:foregroundMark x1="76333" y1="32110" x2="76333" y2="32110"/>
                        <a14:foregroundMark x1="76778" y1="31498" x2="76778" y2="31498"/>
                        <a14:foregroundMark x1="81667" y1="26147" x2="81667" y2="26147"/>
                        <a14:foregroundMark x1="81333" y1="26758" x2="81333" y2="26758"/>
                        <a14:foregroundMark x1="76111" y1="32722" x2="76111" y2="32722"/>
                        <a14:foregroundMark x1="78000" y1="30581" x2="78000" y2="30581"/>
                        <a14:foregroundMark x1="77556" y1="31040" x2="77556" y2="31040"/>
                        <a14:foregroundMark x1="87333" y1="6575" x2="87333" y2="6575"/>
                        <a14:foregroundMark x1="87667" y1="6575" x2="87667" y2="6575"/>
                        <a14:foregroundMark x1="86444" y1="6422" x2="86444" y2="6422"/>
                        <a14:foregroundMark x1="86000" y1="6575" x2="86000" y2="6575"/>
                        <a14:foregroundMark x1="86222" y1="21101" x2="86222" y2="21101"/>
                        <a14:foregroundMark x1="86556" y1="20336" x2="86556" y2="20336"/>
                        <a14:foregroundMark x1="66889" y1="43731" x2="66889" y2="43731"/>
                        <a14:foregroundMark x1="66667" y1="44190" x2="66667" y2="44190"/>
                        <a14:foregroundMark x1="56667" y1="55657" x2="56667" y2="55657"/>
                        <a14:foregroundMark x1="55778" y1="56269" x2="55778" y2="56269"/>
                        <a14:foregroundMark x1="55111" y1="56881" x2="55111" y2="56881"/>
                        <a14:foregroundMark x1="50667" y1="63456" x2="50667" y2="63456"/>
                        <a14:foregroundMark x1="50111" y1="64220" x2="50111" y2="64220"/>
                        <a14:foregroundMark x1="51222" y1="62997" x2="51222" y2="62997"/>
                        <a14:foregroundMark x1="49000" y1="64832" x2="49000" y2="64832"/>
                        <a14:foregroundMark x1="54667" y1="57798" x2="54667" y2="57798"/>
                        <a14:foregroundMark x1="54000" y1="58563" x2="54000" y2="58563"/>
                        <a14:foregroundMark x1="56111" y1="56575" x2="56111" y2="56575"/>
                        <a14:foregroundMark x1="53222" y1="59786" x2="53222" y2="59786"/>
                        <a14:foregroundMark x1="52444" y1="60550" x2="52444" y2="60550"/>
                        <a14:foregroundMark x1="52111" y1="61162" x2="52111" y2="61162"/>
                        <a14:foregroundMark x1="48889" y1="66055" x2="48889" y2="66055"/>
                        <a14:foregroundMark x1="48333" y1="66972" x2="48333" y2="66972"/>
                        <a14:foregroundMark x1="47667" y1="67890" x2="47667" y2="67890"/>
                        <a14:foregroundMark x1="52000" y1="61927" x2="52000" y2="61927"/>
                        <a14:foregroundMark x1="51556" y1="62691" x2="51556" y2="62691"/>
                        <a14:foregroundMark x1="29556" y1="79969" x2="29556" y2="79969"/>
                        <a14:foregroundMark x1="30444" y1="77829" x2="30444" y2="77829"/>
                        <a14:foregroundMark x1="31444" y1="76300" x2="31444" y2="76300"/>
                        <a14:foregroundMark x1="28667" y1="80581" x2="28667" y2="80581"/>
                      </a14:backgroundRemoval>
                    </a14:imgEffect>
                  </a14:imgLayer>
                </a14:imgProps>
              </a:ext>
              <a:ext uri="{28A0092B-C50C-407E-A947-70E740481C1C}">
                <a14:useLocalDpi xmlns:a14="http://schemas.microsoft.com/office/drawing/2010/main" val="0"/>
              </a:ext>
            </a:extLst>
          </a:blip>
          <a:srcRect/>
          <a:stretch>
            <a:fillRect/>
          </a:stretch>
        </p:blipFill>
        <p:spPr bwMode="auto">
          <a:xfrm>
            <a:off x="-142564" y="3342255"/>
            <a:ext cx="4597863" cy="3341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4B2214FA-C98D-4A84-A0C7-2D095F9DC3D2}"/>
              </a:ext>
            </a:extLst>
          </p:cNvPr>
          <p:cNvGraphicFramePr>
            <a:graphicFrameLocks noGrp="1"/>
          </p:cNvGraphicFramePr>
          <p:nvPr>
            <p:extLst>
              <p:ext uri="{D42A27DB-BD31-4B8C-83A1-F6EECF244321}">
                <p14:modId xmlns:p14="http://schemas.microsoft.com/office/powerpoint/2010/main" val="3024466010"/>
              </p:ext>
            </p:extLst>
          </p:nvPr>
        </p:nvGraphicFramePr>
        <p:xfrm>
          <a:off x="4455299" y="1098103"/>
          <a:ext cx="2335293" cy="3341114"/>
        </p:xfrm>
        <a:graphic>
          <a:graphicData uri="http://schemas.openxmlformats.org/drawingml/2006/table">
            <a:tbl>
              <a:tblPr firstRow="1" bandRow="1">
                <a:tableStyleId>{793D81CF-94F2-401A-BA57-92F5A7B2D0C5}</a:tableStyleId>
              </a:tblPr>
              <a:tblGrid>
                <a:gridCol w="2335293">
                  <a:extLst>
                    <a:ext uri="{9D8B030D-6E8A-4147-A177-3AD203B41FA5}">
                      <a16:colId xmlns:a16="http://schemas.microsoft.com/office/drawing/2014/main" val="3175129977"/>
                    </a:ext>
                  </a:extLst>
                </a:gridCol>
              </a:tblGrid>
              <a:tr h="542356">
                <a:tc>
                  <a:txBody>
                    <a:bodyPr/>
                    <a:lstStyle/>
                    <a:p>
                      <a:pPr algn="ctr"/>
                      <a:r>
                        <a:rPr lang="en-CA" sz="1800" dirty="0"/>
                        <a:t>Apollo</a:t>
                      </a:r>
                    </a:p>
                  </a:txBody>
                  <a:tcPr marL="78816" marR="78816" marT="39408" marB="39408"/>
                </a:tc>
                <a:extLst>
                  <a:ext uri="{0D108BD9-81ED-4DB2-BD59-A6C34878D82A}">
                    <a16:rowId xmlns:a16="http://schemas.microsoft.com/office/drawing/2014/main" val="755619107"/>
                  </a:ext>
                </a:extLst>
              </a:tr>
              <a:tr h="585845">
                <a:tc>
                  <a:txBody>
                    <a:bodyPr/>
                    <a:lstStyle/>
                    <a:p>
                      <a:pPr algn="ctr"/>
                      <a:r>
                        <a:rPr lang="en-CA" sz="1600" dirty="0"/>
                        <a:t>Government Strategic Policy</a:t>
                      </a:r>
                    </a:p>
                  </a:txBody>
                  <a:tcPr marL="78816" marR="78816" marT="39408" marB="39408"/>
                </a:tc>
                <a:extLst>
                  <a:ext uri="{0D108BD9-81ED-4DB2-BD59-A6C34878D82A}">
                    <a16:rowId xmlns:a16="http://schemas.microsoft.com/office/drawing/2014/main" val="3257693847"/>
                  </a:ext>
                </a:extLst>
              </a:tr>
              <a:tr h="542356">
                <a:tc>
                  <a:txBody>
                    <a:bodyPr/>
                    <a:lstStyle/>
                    <a:p>
                      <a:pPr algn="ctr"/>
                      <a:r>
                        <a:rPr lang="en-CA" sz="1600" dirty="0"/>
                        <a:t>Military Program</a:t>
                      </a:r>
                    </a:p>
                  </a:txBody>
                  <a:tcPr marL="78816" marR="78816" marT="39408" marB="39408"/>
                </a:tc>
                <a:extLst>
                  <a:ext uri="{0D108BD9-81ED-4DB2-BD59-A6C34878D82A}">
                    <a16:rowId xmlns:a16="http://schemas.microsoft.com/office/drawing/2014/main" val="810639771"/>
                  </a:ext>
                </a:extLst>
              </a:tr>
              <a:tr h="542356">
                <a:tc>
                  <a:txBody>
                    <a:bodyPr/>
                    <a:lstStyle/>
                    <a:p>
                      <a:pPr algn="ctr"/>
                      <a:r>
                        <a:rPr lang="en-CA" sz="1600" dirty="0"/>
                        <a:t>Government Funded</a:t>
                      </a:r>
                    </a:p>
                  </a:txBody>
                  <a:tcPr marL="78816" marR="78816" marT="39408" marB="39408"/>
                </a:tc>
                <a:extLst>
                  <a:ext uri="{0D108BD9-81ED-4DB2-BD59-A6C34878D82A}">
                    <a16:rowId xmlns:a16="http://schemas.microsoft.com/office/drawing/2014/main" val="4292915806"/>
                  </a:ext>
                </a:extLst>
              </a:tr>
              <a:tr h="585845">
                <a:tc>
                  <a:txBody>
                    <a:bodyPr/>
                    <a:lstStyle/>
                    <a:p>
                      <a:pPr algn="ctr"/>
                      <a:r>
                        <a:rPr lang="en-CA" sz="1600" dirty="0"/>
                        <a:t>Little to no regulatory Barrier</a:t>
                      </a:r>
                    </a:p>
                  </a:txBody>
                  <a:tcPr marL="78816" marR="78816" marT="39408" marB="39408"/>
                </a:tc>
                <a:extLst>
                  <a:ext uri="{0D108BD9-81ED-4DB2-BD59-A6C34878D82A}">
                    <a16:rowId xmlns:a16="http://schemas.microsoft.com/office/drawing/2014/main" val="1797365680"/>
                  </a:ext>
                </a:extLst>
              </a:tr>
              <a:tr h="542356">
                <a:tc>
                  <a:txBody>
                    <a:bodyPr/>
                    <a:lstStyle/>
                    <a:p>
                      <a:pPr algn="ctr"/>
                      <a:r>
                        <a:rPr lang="en-CA" sz="1600" dirty="0"/>
                        <a:t>Not-for Profit</a:t>
                      </a:r>
                    </a:p>
                  </a:txBody>
                  <a:tcPr marL="78816" marR="78816" marT="39408" marB="39408"/>
                </a:tc>
                <a:extLst>
                  <a:ext uri="{0D108BD9-81ED-4DB2-BD59-A6C34878D82A}">
                    <a16:rowId xmlns:a16="http://schemas.microsoft.com/office/drawing/2014/main" val="4086384015"/>
                  </a:ext>
                </a:extLst>
              </a:tr>
            </a:tbl>
          </a:graphicData>
        </a:graphic>
      </p:graphicFrame>
      <p:graphicFrame>
        <p:nvGraphicFramePr>
          <p:cNvPr id="10" name="Table 3">
            <a:extLst>
              <a:ext uri="{FF2B5EF4-FFF2-40B4-BE49-F238E27FC236}">
                <a16:creationId xmlns:a16="http://schemas.microsoft.com/office/drawing/2014/main" id="{D3722BD2-5E7A-44C1-A55D-54E95CB9EDD9}"/>
              </a:ext>
            </a:extLst>
          </p:cNvPr>
          <p:cNvGraphicFramePr>
            <a:graphicFrameLocks noGrp="1"/>
          </p:cNvGraphicFramePr>
          <p:nvPr>
            <p:extLst>
              <p:ext uri="{D42A27DB-BD31-4B8C-83A1-F6EECF244321}">
                <p14:modId xmlns:p14="http://schemas.microsoft.com/office/powerpoint/2010/main" val="2608103590"/>
              </p:ext>
            </p:extLst>
          </p:nvPr>
        </p:nvGraphicFramePr>
        <p:xfrm>
          <a:off x="9313986" y="1047741"/>
          <a:ext cx="2335293" cy="3341116"/>
        </p:xfrm>
        <a:graphic>
          <a:graphicData uri="http://schemas.openxmlformats.org/drawingml/2006/table">
            <a:tbl>
              <a:tblPr firstRow="1" bandRow="1">
                <a:tableStyleId>{793D81CF-94F2-401A-BA57-92F5A7B2D0C5}</a:tableStyleId>
              </a:tblPr>
              <a:tblGrid>
                <a:gridCol w="2335293">
                  <a:extLst>
                    <a:ext uri="{9D8B030D-6E8A-4147-A177-3AD203B41FA5}">
                      <a16:colId xmlns:a16="http://schemas.microsoft.com/office/drawing/2014/main" val="3175129977"/>
                    </a:ext>
                  </a:extLst>
                </a:gridCol>
              </a:tblGrid>
              <a:tr h="524444">
                <a:tc>
                  <a:txBody>
                    <a:bodyPr/>
                    <a:lstStyle/>
                    <a:p>
                      <a:pPr algn="ctr"/>
                      <a:endParaRPr lang="en-CA" sz="1800" dirty="0"/>
                    </a:p>
                  </a:txBody>
                  <a:tcPr marL="78816" marR="78816" marT="39408" marB="39408"/>
                </a:tc>
                <a:extLst>
                  <a:ext uri="{0D108BD9-81ED-4DB2-BD59-A6C34878D82A}">
                    <a16:rowId xmlns:a16="http://schemas.microsoft.com/office/drawing/2014/main" val="755619107"/>
                  </a:ext>
                </a:extLst>
              </a:tr>
              <a:tr h="524444">
                <a:tc>
                  <a:txBody>
                    <a:bodyPr/>
                    <a:lstStyle/>
                    <a:p>
                      <a:pPr algn="ctr"/>
                      <a:r>
                        <a:rPr lang="en-CA" sz="1400" dirty="0"/>
                        <a:t>The Government wanted it</a:t>
                      </a:r>
                    </a:p>
                  </a:txBody>
                  <a:tcPr marL="78816" marR="78816" marT="39408" marB="39408"/>
                </a:tc>
                <a:extLst>
                  <a:ext uri="{0D108BD9-81ED-4DB2-BD59-A6C34878D82A}">
                    <a16:rowId xmlns:a16="http://schemas.microsoft.com/office/drawing/2014/main" val="3257693847"/>
                  </a:ext>
                </a:extLst>
              </a:tr>
              <a:tr h="524444">
                <a:tc>
                  <a:txBody>
                    <a:bodyPr/>
                    <a:lstStyle/>
                    <a:p>
                      <a:pPr algn="ctr"/>
                      <a:r>
                        <a:rPr lang="en-CA" sz="1400" dirty="0"/>
                        <a:t>The Military Paid for it</a:t>
                      </a:r>
                    </a:p>
                  </a:txBody>
                  <a:tcPr marL="78816" marR="78816" marT="39408" marB="39408"/>
                </a:tc>
                <a:extLst>
                  <a:ext uri="{0D108BD9-81ED-4DB2-BD59-A6C34878D82A}">
                    <a16:rowId xmlns:a16="http://schemas.microsoft.com/office/drawing/2014/main" val="810639771"/>
                  </a:ext>
                </a:extLst>
              </a:tr>
              <a:tr h="524444">
                <a:tc>
                  <a:txBody>
                    <a:bodyPr/>
                    <a:lstStyle/>
                    <a:p>
                      <a:pPr algn="ctr"/>
                      <a:r>
                        <a:rPr lang="en-CA" sz="1400" dirty="0"/>
                        <a:t>Money No object</a:t>
                      </a:r>
                    </a:p>
                  </a:txBody>
                  <a:tcPr marL="78816" marR="78816" marT="39408" marB="39408"/>
                </a:tc>
                <a:extLst>
                  <a:ext uri="{0D108BD9-81ED-4DB2-BD59-A6C34878D82A}">
                    <a16:rowId xmlns:a16="http://schemas.microsoft.com/office/drawing/2014/main" val="4292915806"/>
                  </a:ext>
                </a:extLst>
              </a:tr>
              <a:tr h="524444">
                <a:tc>
                  <a:txBody>
                    <a:bodyPr/>
                    <a:lstStyle/>
                    <a:p>
                      <a:pPr algn="ctr"/>
                      <a:r>
                        <a:rPr lang="en-CA" sz="1400" dirty="0"/>
                        <a:t>FAA? What FAA?</a:t>
                      </a:r>
                    </a:p>
                  </a:txBody>
                  <a:tcPr marL="78816" marR="78816" marT="39408" marB="39408"/>
                </a:tc>
                <a:extLst>
                  <a:ext uri="{0D108BD9-81ED-4DB2-BD59-A6C34878D82A}">
                    <a16:rowId xmlns:a16="http://schemas.microsoft.com/office/drawing/2014/main" val="1797365680"/>
                  </a:ext>
                </a:extLst>
              </a:tr>
              <a:tr h="524444">
                <a:tc>
                  <a:txBody>
                    <a:bodyPr/>
                    <a:lstStyle/>
                    <a:p>
                      <a:pPr algn="ctr"/>
                      <a:r>
                        <a:rPr lang="en-CA" sz="1400" dirty="0"/>
                        <a:t>The customer used public money for a project of national interest</a:t>
                      </a:r>
                    </a:p>
                  </a:txBody>
                  <a:tcPr marL="78816" marR="78816" marT="39408" marB="39408"/>
                </a:tc>
                <a:extLst>
                  <a:ext uri="{0D108BD9-81ED-4DB2-BD59-A6C34878D82A}">
                    <a16:rowId xmlns:a16="http://schemas.microsoft.com/office/drawing/2014/main" val="4086384015"/>
                  </a:ext>
                </a:extLst>
              </a:tr>
            </a:tbl>
          </a:graphicData>
        </a:graphic>
      </p:graphicFrame>
      <p:sp>
        <p:nvSpPr>
          <p:cNvPr id="11" name="Arrow: Right 10">
            <a:extLst>
              <a:ext uri="{FF2B5EF4-FFF2-40B4-BE49-F238E27FC236}">
                <a16:creationId xmlns:a16="http://schemas.microsoft.com/office/drawing/2014/main" id="{B6D4B7CD-85E4-4878-8CD8-367D6A4315B2}"/>
              </a:ext>
            </a:extLst>
          </p:cNvPr>
          <p:cNvSpPr/>
          <p:nvPr/>
        </p:nvSpPr>
        <p:spPr>
          <a:xfrm>
            <a:off x="7276285" y="2340860"/>
            <a:ext cx="1647379" cy="37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12" name="TextBox 11">
            <a:extLst>
              <a:ext uri="{FF2B5EF4-FFF2-40B4-BE49-F238E27FC236}">
                <a16:creationId xmlns:a16="http://schemas.microsoft.com/office/drawing/2014/main" id="{99DF4C30-8DB5-4ED8-8306-4864773312A6}"/>
              </a:ext>
            </a:extLst>
          </p:cNvPr>
          <p:cNvSpPr txBox="1"/>
          <p:nvPr/>
        </p:nvSpPr>
        <p:spPr>
          <a:xfrm>
            <a:off x="3678671" y="6135935"/>
            <a:ext cx="8379217" cy="307777"/>
          </a:xfrm>
          <a:prstGeom prst="rect">
            <a:avLst/>
          </a:prstGeom>
          <a:noFill/>
        </p:spPr>
        <p:txBody>
          <a:bodyPr wrap="none" rtlCol="0">
            <a:spAutoFit/>
          </a:bodyPr>
          <a:lstStyle/>
          <a:p>
            <a:r>
              <a:rPr lang="en-CA" sz="1400" dirty="0"/>
              <a:t>https://www.researchgate.net/publication/268078377_Space_Shuttle_Case_Studies_Challenger_and_Columbia</a:t>
            </a:r>
          </a:p>
        </p:txBody>
      </p:sp>
      <p:cxnSp>
        <p:nvCxnSpPr>
          <p:cNvPr id="19" name="Straight Connector 18">
            <a:extLst>
              <a:ext uri="{FF2B5EF4-FFF2-40B4-BE49-F238E27FC236}">
                <a16:creationId xmlns:a16="http://schemas.microsoft.com/office/drawing/2014/main" id="{F8936790-02C3-4948-988B-F61B3136714E}"/>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 name="Picture 19" descr="Text&#10;&#10;Description automatically generated with medium confidence">
            <a:extLst>
              <a:ext uri="{FF2B5EF4-FFF2-40B4-BE49-F238E27FC236}">
                <a16:creationId xmlns:a16="http://schemas.microsoft.com/office/drawing/2014/main" id="{E1111BA9-B641-4742-9164-F2CF6CFC6D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21" name="Straight Connector 20">
            <a:extLst>
              <a:ext uri="{FF2B5EF4-FFF2-40B4-BE49-F238E27FC236}">
                <a16:creationId xmlns:a16="http://schemas.microsoft.com/office/drawing/2014/main" id="{FC788296-B6F6-4BA8-80C6-12E217B8C01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E89BB8-5CC0-43B6-B022-B6BAA9E61C6A}"/>
              </a:ext>
            </a:extLst>
          </p:cNvPr>
          <p:cNvPicPr>
            <a:picLocks noChangeAspect="1"/>
          </p:cNvPicPr>
          <p:nvPr/>
        </p:nvPicPr>
        <p:blipFill rotWithShape="1">
          <a:blip r:embed="rId3"/>
          <a:srcRect l="13602" r="13602"/>
          <a:stretch/>
        </p:blipFill>
        <p:spPr>
          <a:xfrm>
            <a:off x="2593136" y="3118092"/>
            <a:ext cx="1980540" cy="1530260"/>
          </a:xfrm>
          <a:prstGeom prst="rect">
            <a:avLst/>
          </a:prstGeom>
        </p:spPr>
      </p:pic>
      <p:pic>
        <p:nvPicPr>
          <p:cNvPr id="2052" name="Picture 4">
            <a:extLst>
              <a:ext uri="{FF2B5EF4-FFF2-40B4-BE49-F238E27FC236}">
                <a16:creationId xmlns:a16="http://schemas.microsoft.com/office/drawing/2014/main" id="{40A39C09-F1BB-4C22-8B44-B856477B68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425"/>
          <a:stretch/>
        </p:blipFill>
        <p:spPr bwMode="auto">
          <a:xfrm>
            <a:off x="380365" y="4696024"/>
            <a:ext cx="3429000" cy="1704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But we put a man on the moon………</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graphicFrame>
        <p:nvGraphicFramePr>
          <p:cNvPr id="3" name="Table 3">
            <a:extLst>
              <a:ext uri="{FF2B5EF4-FFF2-40B4-BE49-F238E27FC236}">
                <a16:creationId xmlns:a16="http://schemas.microsoft.com/office/drawing/2014/main" id="{4B2214FA-C98D-4A84-A0C7-2D095F9DC3D2}"/>
              </a:ext>
            </a:extLst>
          </p:cNvPr>
          <p:cNvGraphicFramePr>
            <a:graphicFrameLocks noGrp="1"/>
          </p:cNvGraphicFramePr>
          <p:nvPr>
            <p:extLst>
              <p:ext uri="{D42A27DB-BD31-4B8C-83A1-F6EECF244321}">
                <p14:modId xmlns:p14="http://schemas.microsoft.com/office/powerpoint/2010/main" val="3706946523"/>
              </p:ext>
            </p:extLst>
          </p:nvPr>
        </p:nvGraphicFramePr>
        <p:xfrm>
          <a:off x="5001876" y="1967879"/>
          <a:ext cx="2709333" cy="3682295"/>
        </p:xfrm>
        <a:graphic>
          <a:graphicData uri="http://schemas.openxmlformats.org/drawingml/2006/table">
            <a:tbl>
              <a:tblPr firstRow="1" bandRow="1">
                <a:tableStyleId>{793D81CF-94F2-401A-BA57-92F5A7B2D0C5}</a:tableStyleId>
              </a:tblPr>
              <a:tblGrid>
                <a:gridCol w="2709333">
                  <a:extLst>
                    <a:ext uri="{9D8B030D-6E8A-4147-A177-3AD203B41FA5}">
                      <a16:colId xmlns:a16="http://schemas.microsoft.com/office/drawing/2014/main" val="3175129977"/>
                    </a:ext>
                  </a:extLst>
                </a:gridCol>
              </a:tblGrid>
              <a:tr h="608443">
                <a:tc>
                  <a:txBody>
                    <a:bodyPr/>
                    <a:lstStyle/>
                    <a:p>
                      <a:pPr algn="ctr"/>
                      <a:r>
                        <a:rPr lang="en-CA" dirty="0" err="1"/>
                        <a:t>eVTOL</a:t>
                      </a:r>
                      <a:endParaRPr lang="en-CA" dirty="0"/>
                    </a:p>
                  </a:txBody>
                  <a:tcPr/>
                </a:tc>
                <a:extLst>
                  <a:ext uri="{0D108BD9-81ED-4DB2-BD59-A6C34878D82A}">
                    <a16:rowId xmlns:a16="http://schemas.microsoft.com/office/drawing/2014/main" val="755619107"/>
                  </a:ext>
                </a:extLst>
              </a:tr>
              <a:tr h="608443">
                <a:tc>
                  <a:txBody>
                    <a:bodyPr/>
                    <a:lstStyle/>
                    <a:p>
                      <a:pPr algn="ctr"/>
                      <a:r>
                        <a:rPr lang="en-CA" dirty="0"/>
                        <a:t>No </a:t>
                      </a:r>
                      <a:r>
                        <a:rPr lang="en-CA" dirty="0" err="1"/>
                        <a:t>eVTOL</a:t>
                      </a:r>
                      <a:r>
                        <a:rPr lang="en-CA" dirty="0"/>
                        <a:t> Government Strategic Policy</a:t>
                      </a:r>
                    </a:p>
                  </a:txBody>
                  <a:tcPr/>
                </a:tc>
                <a:extLst>
                  <a:ext uri="{0D108BD9-81ED-4DB2-BD59-A6C34878D82A}">
                    <a16:rowId xmlns:a16="http://schemas.microsoft.com/office/drawing/2014/main" val="3257693847"/>
                  </a:ext>
                </a:extLst>
              </a:tr>
              <a:tr h="608443">
                <a:tc>
                  <a:txBody>
                    <a:bodyPr/>
                    <a:lstStyle/>
                    <a:p>
                      <a:pPr algn="ctr"/>
                      <a:r>
                        <a:rPr lang="en-CA" dirty="0"/>
                        <a:t>No Military Program</a:t>
                      </a:r>
                    </a:p>
                  </a:txBody>
                  <a:tcPr/>
                </a:tc>
                <a:extLst>
                  <a:ext uri="{0D108BD9-81ED-4DB2-BD59-A6C34878D82A}">
                    <a16:rowId xmlns:a16="http://schemas.microsoft.com/office/drawing/2014/main" val="810639771"/>
                  </a:ext>
                </a:extLst>
              </a:tr>
              <a:tr h="608443">
                <a:tc>
                  <a:txBody>
                    <a:bodyPr/>
                    <a:lstStyle/>
                    <a:p>
                      <a:pPr algn="ctr"/>
                      <a:r>
                        <a:rPr lang="en-CA" dirty="0"/>
                        <a:t>Not Government Funded</a:t>
                      </a:r>
                    </a:p>
                  </a:txBody>
                  <a:tcPr/>
                </a:tc>
                <a:extLst>
                  <a:ext uri="{0D108BD9-81ED-4DB2-BD59-A6C34878D82A}">
                    <a16:rowId xmlns:a16="http://schemas.microsoft.com/office/drawing/2014/main" val="4292915806"/>
                  </a:ext>
                </a:extLst>
              </a:tr>
              <a:tr h="608443">
                <a:tc>
                  <a:txBody>
                    <a:bodyPr/>
                    <a:lstStyle/>
                    <a:p>
                      <a:pPr algn="ctr"/>
                      <a:r>
                        <a:rPr lang="en-CA" dirty="0"/>
                        <a:t>High regulatory Barrier</a:t>
                      </a:r>
                    </a:p>
                  </a:txBody>
                  <a:tcPr/>
                </a:tc>
                <a:extLst>
                  <a:ext uri="{0D108BD9-81ED-4DB2-BD59-A6C34878D82A}">
                    <a16:rowId xmlns:a16="http://schemas.microsoft.com/office/drawing/2014/main" val="1797365680"/>
                  </a:ext>
                </a:extLst>
              </a:tr>
              <a:tr h="608443">
                <a:tc>
                  <a:txBody>
                    <a:bodyPr/>
                    <a:lstStyle/>
                    <a:p>
                      <a:pPr algn="ctr"/>
                      <a:r>
                        <a:rPr lang="en-CA" dirty="0"/>
                        <a:t>Profit</a:t>
                      </a:r>
                    </a:p>
                  </a:txBody>
                  <a:tcPr/>
                </a:tc>
                <a:extLst>
                  <a:ext uri="{0D108BD9-81ED-4DB2-BD59-A6C34878D82A}">
                    <a16:rowId xmlns:a16="http://schemas.microsoft.com/office/drawing/2014/main" val="4086384015"/>
                  </a:ext>
                </a:extLst>
              </a:tr>
            </a:tbl>
          </a:graphicData>
        </a:graphic>
      </p:graphicFrame>
      <p:graphicFrame>
        <p:nvGraphicFramePr>
          <p:cNvPr id="10" name="Table 3">
            <a:extLst>
              <a:ext uri="{FF2B5EF4-FFF2-40B4-BE49-F238E27FC236}">
                <a16:creationId xmlns:a16="http://schemas.microsoft.com/office/drawing/2014/main" id="{D3722BD2-5E7A-44C1-A55D-54E95CB9EDD9}"/>
              </a:ext>
            </a:extLst>
          </p:cNvPr>
          <p:cNvGraphicFramePr>
            <a:graphicFrameLocks noGrp="1"/>
          </p:cNvGraphicFramePr>
          <p:nvPr>
            <p:extLst>
              <p:ext uri="{D42A27DB-BD31-4B8C-83A1-F6EECF244321}">
                <p14:modId xmlns:p14="http://schemas.microsoft.com/office/powerpoint/2010/main" val="336677045"/>
              </p:ext>
            </p:extLst>
          </p:nvPr>
        </p:nvGraphicFramePr>
        <p:xfrm>
          <a:off x="8727594" y="1967879"/>
          <a:ext cx="2891232" cy="3650658"/>
        </p:xfrm>
        <a:graphic>
          <a:graphicData uri="http://schemas.openxmlformats.org/drawingml/2006/table">
            <a:tbl>
              <a:tblPr firstRow="1" bandRow="1">
                <a:tableStyleId>{793D81CF-94F2-401A-BA57-92F5A7B2D0C5}</a:tableStyleId>
              </a:tblPr>
              <a:tblGrid>
                <a:gridCol w="2891232">
                  <a:extLst>
                    <a:ext uri="{9D8B030D-6E8A-4147-A177-3AD203B41FA5}">
                      <a16:colId xmlns:a16="http://schemas.microsoft.com/office/drawing/2014/main" val="3175129977"/>
                    </a:ext>
                  </a:extLst>
                </a:gridCol>
              </a:tblGrid>
              <a:tr h="608443">
                <a:tc>
                  <a:txBody>
                    <a:bodyPr/>
                    <a:lstStyle/>
                    <a:p>
                      <a:pPr algn="ctr"/>
                      <a:endParaRPr lang="en-CA" dirty="0"/>
                    </a:p>
                  </a:txBody>
                  <a:tcPr/>
                </a:tc>
                <a:extLst>
                  <a:ext uri="{0D108BD9-81ED-4DB2-BD59-A6C34878D82A}">
                    <a16:rowId xmlns:a16="http://schemas.microsoft.com/office/drawing/2014/main" val="755619107"/>
                  </a:ext>
                </a:extLst>
              </a:tr>
              <a:tr h="608443">
                <a:tc>
                  <a:txBody>
                    <a:bodyPr/>
                    <a:lstStyle/>
                    <a:p>
                      <a:pPr algn="ctr"/>
                      <a:r>
                        <a:rPr lang="en-CA" sz="1600" dirty="0"/>
                        <a:t>The government does not care</a:t>
                      </a:r>
                    </a:p>
                  </a:txBody>
                  <a:tcPr/>
                </a:tc>
                <a:extLst>
                  <a:ext uri="{0D108BD9-81ED-4DB2-BD59-A6C34878D82A}">
                    <a16:rowId xmlns:a16="http://schemas.microsoft.com/office/drawing/2014/main" val="3257693847"/>
                  </a:ext>
                </a:extLst>
              </a:tr>
              <a:tr h="608443">
                <a:tc>
                  <a:txBody>
                    <a:bodyPr/>
                    <a:lstStyle/>
                    <a:p>
                      <a:pPr algn="ctr"/>
                      <a:r>
                        <a:rPr lang="en-CA" sz="1600" dirty="0"/>
                        <a:t>The military does not care</a:t>
                      </a:r>
                    </a:p>
                  </a:txBody>
                  <a:tcPr/>
                </a:tc>
                <a:extLst>
                  <a:ext uri="{0D108BD9-81ED-4DB2-BD59-A6C34878D82A}">
                    <a16:rowId xmlns:a16="http://schemas.microsoft.com/office/drawing/2014/main" val="810639771"/>
                  </a:ext>
                </a:extLst>
              </a:tr>
              <a:tr h="608443">
                <a:tc>
                  <a:txBody>
                    <a:bodyPr/>
                    <a:lstStyle/>
                    <a:p>
                      <a:pPr algn="ctr"/>
                      <a:r>
                        <a:rPr lang="en-CA" sz="1600" dirty="0"/>
                        <a:t>No government Money</a:t>
                      </a:r>
                    </a:p>
                  </a:txBody>
                  <a:tcPr/>
                </a:tc>
                <a:extLst>
                  <a:ext uri="{0D108BD9-81ED-4DB2-BD59-A6C34878D82A}">
                    <a16:rowId xmlns:a16="http://schemas.microsoft.com/office/drawing/2014/main" val="4292915806"/>
                  </a:ext>
                </a:extLst>
              </a:tr>
              <a:tr h="608443">
                <a:tc>
                  <a:txBody>
                    <a:bodyPr/>
                    <a:lstStyle/>
                    <a:p>
                      <a:pPr algn="ctr"/>
                      <a:r>
                        <a:rPr lang="en-CA" sz="1600" dirty="0"/>
                        <a:t>Regulations are immature</a:t>
                      </a:r>
                    </a:p>
                  </a:txBody>
                  <a:tcPr/>
                </a:tc>
                <a:extLst>
                  <a:ext uri="{0D108BD9-81ED-4DB2-BD59-A6C34878D82A}">
                    <a16:rowId xmlns:a16="http://schemas.microsoft.com/office/drawing/2014/main" val="1797365680"/>
                  </a:ext>
                </a:extLst>
              </a:tr>
              <a:tr h="608443">
                <a:tc>
                  <a:txBody>
                    <a:bodyPr/>
                    <a:lstStyle/>
                    <a:p>
                      <a:pPr algn="ctr"/>
                      <a:r>
                        <a:rPr lang="en-CA" sz="1600" dirty="0"/>
                        <a:t>Private investors require an ROI</a:t>
                      </a:r>
                    </a:p>
                  </a:txBody>
                  <a:tcPr/>
                </a:tc>
                <a:extLst>
                  <a:ext uri="{0D108BD9-81ED-4DB2-BD59-A6C34878D82A}">
                    <a16:rowId xmlns:a16="http://schemas.microsoft.com/office/drawing/2014/main" val="4086384015"/>
                  </a:ext>
                </a:extLst>
              </a:tr>
            </a:tbl>
          </a:graphicData>
        </a:graphic>
      </p:graphicFrame>
      <p:sp>
        <p:nvSpPr>
          <p:cNvPr id="11" name="Arrow: Right 10">
            <a:extLst>
              <a:ext uri="{FF2B5EF4-FFF2-40B4-BE49-F238E27FC236}">
                <a16:creationId xmlns:a16="http://schemas.microsoft.com/office/drawing/2014/main" id="{B6D4B7CD-85E4-4878-8CD8-367D6A4315B2}"/>
              </a:ext>
            </a:extLst>
          </p:cNvPr>
          <p:cNvSpPr/>
          <p:nvPr/>
        </p:nvSpPr>
        <p:spPr>
          <a:xfrm>
            <a:off x="7838401" y="3604488"/>
            <a:ext cx="762000" cy="37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a:extLst>
              <a:ext uri="{FF2B5EF4-FFF2-40B4-BE49-F238E27FC236}">
                <a16:creationId xmlns:a16="http://schemas.microsoft.com/office/drawing/2014/main" id="{452A0791-C0DD-45CA-94B7-A803B3600F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782" y="2971800"/>
            <a:ext cx="3161665"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678CDD8-F262-48D2-BA19-01EC8AD1FA78}"/>
              </a:ext>
            </a:extLst>
          </p:cNvPr>
          <p:cNvPicPr>
            <a:picLocks noChangeAspect="1" noChangeArrowheads="1"/>
          </p:cNvPicPr>
          <p:nvPr/>
        </p:nvPicPr>
        <p:blipFill>
          <a:blip r:embed="rId6"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73174" y="1723280"/>
            <a:ext cx="2855826" cy="160560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4DF1FF12-556E-493F-B12F-71911AB9CEC6}"/>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Picture 21" descr="Text&#10;&#10;Description automatically generated with medium confidence">
            <a:extLst>
              <a:ext uri="{FF2B5EF4-FFF2-40B4-BE49-F238E27FC236}">
                <a16:creationId xmlns:a16="http://schemas.microsoft.com/office/drawing/2014/main" id="{0582C834-3F27-41EC-8D9F-D7A900C4B7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23" name="Straight Connector 22">
            <a:extLst>
              <a:ext uri="{FF2B5EF4-FFF2-40B4-BE49-F238E27FC236}">
                <a16:creationId xmlns:a16="http://schemas.microsoft.com/office/drawing/2014/main" id="{1B452E6E-490A-42FC-A45C-8A43834ED955}"/>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67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Financial Models - Ideal</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6BD64A90-363F-4F09-BFB9-BF20E918973B}"/>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04943E33-1C4E-4256-BFF8-5A4644326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884EF0E1-57E6-40F8-A8DF-E22DD7FC383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Arrow: Up 2">
            <a:extLst>
              <a:ext uri="{FF2B5EF4-FFF2-40B4-BE49-F238E27FC236}">
                <a16:creationId xmlns:a16="http://schemas.microsoft.com/office/drawing/2014/main" id="{7CD154C0-8215-4998-9090-DE11B944C361}"/>
              </a:ext>
            </a:extLst>
          </p:cNvPr>
          <p:cNvSpPr/>
          <p:nvPr/>
        </p:nvSpPr>
        <p:spPr>
          <a:xfrm>
            <a:off x="8394700" y="2335695"/>
            <a:ext cx="1475232" cy="2978299"/>
          </a:xfrm>
          <a:prstGeom prst="up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1507A50B-1FDE-4831-9C94-7BBE20030517}"/>
              </a:ext>
            </a:extLst>
          </p:cNvPr>
          <p:cNvSpPr txBox="1"/>
          <p:nvPr/>
        </p:nvSpPr>
        <p:spPr>
          <a:xfrm>
            <a:off x="8991600" y="2232006"/>
            <a:ext cx="1568058" cy="3154710"/>
          </a:xfrm>
          <a:prstGeom prst="rect">
            <a:avLst/>
          </a:prstGeom>
          <a:noFill/>
        </p:spPr>
        <p:txBody>
          <a:bodyPr wrap="none" rtlCol="0">
            <a:spAutoFit/>
          </a:bodyPr>
          <a:lstStyle/>
          <a:p>
            <a:r>
              <a:rPr lang="en-CA" sz="19900" dirty="0">
                <a:solidFill>
                  <a:schemeClr val="accent3">
                    <a:lumMod val="50000"/>
                  </a:schemeClr>
                </a:solidFill>
                <a:latin typeface="Abadi" panose="020B0604020104020204" pitchFamily="34" charset="0"/>
              </a:rPr>
              <a:t>$</a:t>
            </a:r>
          </a:p>
        </p:txBody>
      </p:sp>
      <p:sp>
        <p:nvSpPr>
          <p:cNvPr id="6" name="Arrow: Right 5">
            <a:extLst>
              <a:ext uri="{FF2B5EF4-FFF2-40B4-BE49-F238E27FC236}">
                <a16:creationId xmlns:a16="http://schemas.microsoft.com/office/drawing/2014/main" id="{D3F923FE-F769-4AB0-9920-C91872EE2235}"/>
              </a:ext>
            </a:extLst>
          </p:cNvPr>
          <p:cNvSpPr/>
          <p:nvPr/>
        </p:nvSpPr>
        <p:spPr>
          <a:xfrm>
            <a:off x="5867400" y="3101778"/>
            <a:ext cx="1712606" cy="1362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DC6DDCB-44DF-4C24-BA93-BDB7E2B2CB9B}"/>
              </a:ext>
            </a:extLst>
          </p:cNvPr>
          <p:cNvSpPr txBox="1"/>
          <p:nvPr/>
        </p:nvSpPr>
        <p:spPr>
          <a:xfrm>
            <a:off x="609600" y="2504320"/>
            <a:ext cx="3935373" cy="3108543"/>
          </a:xfrm>
          <a:prstGeom prst="rect">
            <a:avLst/>
          </a:prstGeom>
          <a:noFill/>
        </p:spPr>
        <p:txBody>
          <a:bodyPr wrap="none" rtlCol="0">
            <a:spAutoFit/>
          </a:bodyPr>
          <a:lstStyle/>
          <a:p>
            <a:r>
              <a:rPr lang="en-CA" sz="2800" dirty="0"/>
              <a:t>High Unit Sales/Deliveries</a:t>
            </a:r>
          </a:p>
          <a:p>
            <a:endParaRPr lang="en-CA" sz="2800" dirty="0"/>
          </a:p>
          <a:p>
            <a:r>
              <a:rPr lang="en-CA" sz="2800" dirty="0"/>
              <a:t>Low Cost of Production</a:t>
            </a:r>
          </a:p>
          <a:p>
            <a:endParaRPr lang="en-CA" sz="2800" dirty="0"/>
          </a:p>
          <a:p>
            <a:r>
              <a:rPr lang="en-CA" sz="2800" dirty="0"/>
              <a:t>Low cost of development</a:t>
            </a:r>
          </a:p>
          <a:p>
            <a:endParaRPr lang="en-CA" sz="2800" dirty="0"/>
          </a:p>
          <a:p>
            <a:r>
              <a:rPr lang="en-CA" sz="2800" dirty="0"/>
              <a:t>Low time in development</a:t>
            </a:r>
          </a:p>
        </p:txBody>
      </p:sp>
      <p:sp>
        <p:nvSpPr>
          <p:cNvPr id="14" name="Rectangle 13">
            <a:extLst>
              <a:ext uri="{FF2B5EF4-FFF2-40B4-BE49-F238E27FC236}">
                <a16:creationId xmlns:a16="http://schemas.microsoft.com/office/drawing/2014/main" id="{38993290-7956-4794-BBA3-88B9E6DD2916}"/>
              </a:ext>
            </a:extLst>
          </p:cNvPr>
          <p:cNvSpPr/>
          <p:nvPr/>
        </p:nvSpPr>
        <p:spPr>
          <a:xfrm>
            <a:off x="609600" y="2504320"/>
            <a:ext cx="4191000" cy="138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15E4F2E-D327-4ED2-8FE6-AFB36CFB8E9B}"/>
              </a:ext>
            </a:extLst>
          </p:cNvPr>
          <p:cNvSpPr/>
          <p:nvPr/>
        </p:nvSpPr>
        <p:spPr>
          <a:xfrm>
            <a:off x="609600" y="4230983"/>
            <a:ext cx="4191000" cy="138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D29B0E3-33F4-4881-B6DE-6D746A64DDAA}"/>
              </a:ext>
            </a:extLst>
          </p:cNvPr>
          <p:cNvSpPr txBox="1"/>
          <p:nvPr/>
        </p:nvSpPr>
        <p:spPr>
          <a:xfrm>
            <a:off x="3543197" y="2057772"/>
            <a:ext cx="1266437" cy="461665"/>
          </a:xfrm>
          <a:prstGeom prst="rect">
            <a:avLst/>
          </a:prstGeom>
          <a:noFill/>
        </p:spPr>
        <p:txBody>
          <a:bodyPr wrap="none" rtlCol="0">
            <a:spAutoFit/>
          </a:bodyPr>
          <a:lstStyle/>
          <a:p>
            <a:pPr algn="r"/>
            <a:r>
              <a:rPr lang="en-CA" sz="2400" i="1" dirty="0"/>
              <a:t>Revenue</a:t>
            </a:r>
          </a:p>
        </p:txBody>
      </p:sp>
      <p:sp>
        <p:nvSpPr>
          <p:cNvPr id="17" name="TextBox 16">
            <a:extLst>
              <a:ext uri="{FF2B5EF4-FFF2-40B4-BE49-F238E27FC236}">
                <a16:creationId xmlns:a16="http://schemas.microsoft.com/office/drawing/2014/main" id="{46CD6C18-2288-4275-8B49-4E035150A640}"/>
              </a:ext>
            </a:extLst>
          </p:cNvPr>
          <p:cNvSpPr txBox="1"/>
          <p:nvPr/>
        </p:nvSpPr>
        <p:spPr>
          <a:xfrm>
            <a:off x="4071170" y="5612863"/>
            <a:ext cx="729430" cy="461665"/>
          </a:xfrm>
          <a:prstGeom prst="rect">
            <a:avLst/>
          </a:prstGeom>
          <a:noFill/>
        </p:spPr>
        <p:txBody>
          <a:bodyPr wrap="none" rtlCol="0">
            <a:spAutoFit/>
          </a:bodyPr>
          <a:lstStyle/>
          <a:p>
            <a:pPr algn="r"/>
            <a:r>
              <a:rPr lang="en-CA" sz="2400" i="1" dirty="0"/>
              <a:t>Cost</a:t>
            </a:r>
          </a:p>
        </p:txBody>
      </p:sp>
      <p:sp>
        <p:nvSpPr>
          <p:cNvPr id="18" name="Arrow: Up 17">
            <a:extLst>
              <a:ext uri="{FF2B5EF4-FFF2-40B4-BE49-F238E27FC236}">
                <a16:creationId xmlns:a16="http://schemas.microsoft.com/office/drawing/2014/main" id="{572386A5-81E5-4623-849F-4A1BD8A8C304}"/>
              </a:ext>
            </a:extLst>
          </p:cNvPr>
          <p:cNvSpPr/>
          <p:nvPr/>
        </p:nvSpPr>
        <p:spPr>
          <a:xfrm>
            <a:off x="4521179" y="2627017"/>
            <a:ext cx="538933" cy="1088035"/>
          </a:xfrm>
          <a:prstGeom prst="upArrow">
            <a:avLst/>
          </a:prstGeom>
          <a:solidFill>
            <a:schemeClr val="accent3">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Up 18">
            <a:extLst>
              <a:ext uri="{FF2B5EF4-FFF2-40B4-BE49-F238E27FC236}">
                <a16:creationId xmlns:a16="http://schemas.microsoft.com/office/drawing/2014/main" id="{7337E873-6068-4985-A4B0-BA680A4196DC}"/>
              </a:ext>
            </a:extLst>
          </p:cNvPr>
          <p:cNvSpPr/>
          <p:nvPr/>
        </p:nvSpPr>
        <p:spPr>
          <a:xfrm flipV="1">
            <a:off x="4551995" y="4359371"/>
            <a:ext cx="538933" cy="1088035"/>
          </a:xfrm>
          <a:prstGeom prst="upArrow">
            <a:avLst/>
          </a:prstGeom>
          <a:solidFill>
            <a:schemeClr val="accent3">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Up-Down 6">
            <a:extLst>
              <a:ext uri="{FF2B5EF4-FFF2-40B4-BE49-F238E27FC236}">
                <a16:creationId xmlns:a16="http://schemas.microsoft.com/office/drawing/2014/main" id="{27AF108F-391D-46D6-85DE-A1A37A8A810C}"/>
              </a:ext>
            </a:extLst>
          </p:cNvPr>
          <p:cNvSpPr/>
          <p:nvPr/>
        </p:nvSpPr>
        <p:spPr>
          <a:xfrm>
            <a:off x="2496186" y="4680677"/>
            <a:ext cx="323214" cy="425568"/>
          </a:xfrm>
          <a:prstGeom prst="upDown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Up-Down 19">
            <a:extLst>
              <a:ext uri="{FF2B5EF4-FFF2-40B4-BE49-F238E27FC236}">
                <a16:creationId xmlns:a16="http://schemas.microsoft.com/office/drawing/2014/main" id="{9243DBF3-4703-464C-90FF-855E887659CD}"/>
              </a:ext>
            </a:extLst>
          </p:cNvPr>
          <p:cNvSpPr/>
          <p:nvPr/>
        </p:nvSpPr>
        <p:spPr>
          <a:xfrm>
            <a:off x="2496186" y="2982476"/>
            <a:ext cx="323214" cy="425568"/>
          </a:xfrm>
          <a:prstGeom prst="upDown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330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88D565-2D75-4D12-A56A-31552D4857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88" b="47344"/>
          <a:stretch/>
        </p:blipFill>
        <p:spPr bwMode="auto">
          <a:xfrm>
            <a:off x="-18144" y="4625213"/>
            <a:ext cx="12210143" cy="2247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3508653"/>
          </a:xfrm>
          <a:prstGeom prst="rect">
            <a:avLst/>
          </a:prstGeom>
          <a:noFill/>
        </p:spPr>
        <p:txBody>
          <a:bodyPr wrap="square" rtlCol="0">
            <a:spAutoFit/>
          </a:bodyPr>
          <a:lstStyle/>
          <a:p>
            <a:r>
              <a:rPr lang="en-CA" sz="2400" dirty="0"/>
              <a:t>Abstract:</a:t>
            </a:r>
          </a:p>
          <a:p>
            <a:endParaRPr lang="en-CA" dirty="0"/>
          </a:p>
          <a:p>
            <a:r>
              <a:rPr lang="en-CA" dirty="0"/>
              <a:t>When engineers see the phrase ‘</a:t>
            </a:r>
            <a:r>
              <a:rPr lang="en-US" dirty="0"/>
              <a:t>Breaking Barriers of the Impossible’ they naturally believe it to apply to the engineering domain and more specifically the technical aspects of the engineering domain. A rational assessment of critical regulatory and commercial risks of product development is crowded out by the enthusiasm of the engineer for a clever technical idea.</a:t>
            </a:r>
          </a:p>
          <a:p>
            <a:endParaRPr lang="en-US" dirty="0"/>
          </a:p>
          <a:p>
            <a:r>
              <a:rPr lang="en-US" dirty="0"/>
              <a:t>The risks of technical failure are usually understood, relatively easy to assess and nevertheless are often underestimated. The risks of regulatory and commercial failure are less well understood, harder to assess and seldom rationally addressed.</a:t>
            </a:r>
          </a:p>
          <a:p>
            <a:endParaRPr lang="en-US" dirty="0"/>
          </a:p>
          <a:p>
            <a:r>
              <a:rPr lang="en-US" dirty="0"/>
              <a:t>This presentation examines why aerospace programs fail and how engineers can better advise managers and company leaders on the actual likelihood of success of a product or program.</a:t>
            </a:r>
            <a:endParaRPr lang="en-CA" dirty="0"/>
          </a:p>
          <a:p>
            <a:endParaRPr lang="en-CA" dirty="0"/>
          </a:p>
        </p:txBody>
      </p:sp>
      <p:sp>
        <p:nvSpPr>
          <p:cNvPr id="5" name="TextBox 4">
            <a:extLst>
              <a:ext uri="{FF2B5EF4-FFF2-40B4-BE49-F238E27FC236}">
                <a16:creationId xmlns:a16="http://schemas.microsoft.com/office/drawing/2014/main" id="{D93B67DF-F2DF-4439-9EA3-FAC14DA4422D}"/>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6E696ADB-43A9-40D1-8EC2-DAEF0E6E94A0}"/>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with medium confidence">
            <a:extLst>
              <a:ext uri="{FF2B5EF4-FFF2-40B4-BE49-F238E27FC236}">
                <a16:creationId xmlns:a16="http://schemas.microsoft.com/office/drawing/2014/main" id="{AEB1633D-81D4-4697-8DC7-89F64E7573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sp>
        <p:nvSpPr>
          <p:cNvPr id="9" name="TextBox 8">
            <a:extLst>
              <a:ext uri="{FF2B5EF4-FFF2-40B4-BE49-F238E27FC236}">
                <a16:creationId xmlns:a16="http://schemas.microsoft.com/office/drawing/2014/main" id="{27BC13C1-F171-4DDA-81B4-0B4CEE0D7CA3}"/>
              </a:ext>
            </a:extLst>
          </p:cNvPr>
          <p:cNvSpPr txBox="1"/>
          <p:nvPr/>
        </p:nvSpPr>
        <p:spPr>
          <a:xfrm>
            <a:off x="41729" y="6512519"/>
            <a:ext cx="2646943" cy="307777"/>
          </a:xfrm>
          <a:prstGeom prst="rect">
            <a:avLst/>
          </a:prstGeom>
          <a:noFill/>
        </p:spPr>
        <p:txBody>
          <a:bodyPr wrap="none" rtlCol="0">
            <a:spAutoFit/>
          </a:bodyPr>
          <a:lstStyle/>
          <a:p>
            <a:r>
              <a:rPr lang="en-CA" sz="1400" b="0" i="0" dirty="0">
                <a:solidFill>
                  <a:srgbClr val="A3A5A9"/>
                </a:solidFill>
                <a:effectLst/>
              </a:rPr>
              <a:t>David Zimmerman—Getty Images</a:t>
            </a:r>
            <a:endParaRPr lang="en-CA"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Financial Models - likely</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6BD64A90-363F-4F09-BFB9-BF20E918973B}"/>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04943E33-1C4E-4256-BFF8-5A4644326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884EF0E1-57E6-40F8-A8DF-E22DD7FC383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Arrow: Up 2">
            <a:extLst>
              <a:ext uri="{FF2B5EF4-FFF2-40B4-BE49-F238E27FC236}">
                <a16:creationId xmlns:a16="http://schemas.microsoft.com/office/drawing/2014/main" id="{7CD154C0-8215-4998-9090-DE11B944C361}"/>
              </a:ext>
            </a:extLst>
          </p:cNvPr>
          <p:cNvSpPr/>
          <p:nvPr/>
        </p:nvSpPr>
        <p:spPr>
          <a:xfrm flipV="1">
            <a:off x="8394700" y="2335695"/>
            <a:ext cx="1475232" cy="2978299"/>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1507A50B-1FDE-4831-9C94-7BBE20030517}"/>
              </a:ext>
            </a:extLst>
          </p:cNvPr>
          <p:cNvSpPr txBox="1"/>
          <p:nvPr/>
        </p:nvSpPr>
        <p:spPr>
          <a:xfrm>
            <a:off x="8991600" y="2232006"/>
            <a:ext cx="1568058" cy="3154710"/>
          </a:xfrm>
          <a:prstGeom prst="rect">
            <a:avLst/>
          </a:prstGeom>
          <a:noFill/>
        </p:spPr>
        <p:txBody>
          <a:bodyPr wrap="none" rtlCol="0">
            <a:spAutoFit/>
          </a:bodyPr>
          <a:lstStyle/>
          <a:p>
            <a:r>
              <a:rPr lang="en-CA" sz="19900" dirty="0">
                <a:solidFill>
                  <a:srgbClr val="FF0000"/>
                </a:solidFill>
                <a:latin typeface="Abadi" panose="020B0604020104020204" pitchFamily="34" charset="0"/>
              </a:rPr>
              <a:t>$</a:t>
            </a:r>
          </a:p>
        </p:txBody>
      </p:sp>
      <p:sp>
        <p:nvSpPr>
          <p:cNvPr id="6" name="Arrow: Right 5">
            <a:extLst>
              <a:ext uri="{FF2B5EF4-FFF2-40B4-BE49-F238E27FC236}">
                <a16:creationId xmlns:a16="http://schemas.microsoft.com/office/drawing/2014/main" id="{D3F923FE-F769-4AB0-9920-C91872EE2235}"/>
              </a:ext>
            </a:extLst>
          </p:cNvPr>
          <p:cNvSpPr/>
          <p:nvPr/>
        </p:nvSpPr>
        <p:spPr>
          <a:xfrm>
            <a:off x="5867400" y="3101778"/>
            <a:ext cx="1712606" cy="1362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DC6DDCB-44DF-4C24-BA93-BDB7E2B2CB9B}"/>
              </a:ext>
            </a:extLst>
          </p:cNvPr>
          <p:cNvSpPr txBox="1"/>
          <p:nvPr/>
        </p:nvSpPr>
        <p:spPr>
          <a:xfrm>
            <a:off x="609600" y="2504320"/>
            <a:ext cx="3997633" cy="3108543"/>
          </a:xfrm>
          <a:prstGeom prst="rect">
            <a:avLst/>
          </a:prstGeom>
          <a:noFill/>
        </p:spPr>
        <p:txBody>
          <a:bodyPr wrap="none" rtlCol="0">
            <a:spAutoFit/>
          </a:bodyPr>
          <a:lstStyle/>
          <a:p>
            <a:r>
              <a:rPr lang="en-CA" sz="2800" dirty="0"/>
              <a:t>Low Sales/Deliveries</a:t>
            </a:r>
          </a:p>
          <a:p>
            <a:endParaRPr lang="en-CA" sz="2800" dirty="0"/>
          </a:p>
          <a:p>
            <a:r>
              <a:rPr lang="en-CA" sz="2800" dirty="0"/>
              <a:t>High Cost of Production</a:t>
            </a:r>
          </a:p>
          <a:p>
            <a:endParaRPr lang="en-CA" sz="2800" dirty="0"/>
          </a:p>
          <a:p>
            <a:r>
              <a:rPr lang="en-CA" sz="2800" dirty="0"/>
              <a:t>High cost of development</a:t>
            </a:r>
          </a:p>
          <a:p>
            <a:endParaRPr lang="en-CA" sz="2800" dirty="0"/>
          </a:p>
          <a:p>
            <a:r>
              <a:rPr lang="en-CA" sz="2800" dirty="0"/>
              <a:t>Long time in development</a:t>
            </a:r>
          </a:p>
        </p:txBody>
      </p:sp>
      <p:sp>
        <p:nvSpPr>
          <p:cNvPr id="14" name="Rectangle 13">
            <a:extLst>
              <a:ext uri="{FF2B5EF4-FFF2-40B4-BE49-F238E27FC236}">
                <a16:creationId xmlns:a16="http://schemas.microsoft.com/office/drawing/2014/main" id="{38993290-7956-4794-BBA3-88B9E6DD2916}"/>
              </a:ext>
            </a:extLst>
          </p:cNvPr>
          <p:cNvSpPr/>
          <p:nvPr/>
        </p:nvSpPr>
        <p:spPr>
          <a:xfrm>
            <a:off x="609600" y="2504320"/>
            <a:ext cx="4191000" cy="138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15E4F2E-D327-4ED2-8FE6-AFB36CFB8E9B}"/>
              </a:ext>
            </a:extLst>
          </p:cNvPr>
          <p:cNvSpPr/>
          <p:nvPr/>
        </p:nvSpPr>
        <p:spPr>
          <a:xfrm>
            <a:off x="609600" y="4230983"/>
            <a:ext cx="4191000" cy="138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D29B0E3-33F4-4881-B6DE-6D746A64DDAA}"/>
              </a:ext>
            </a:extLst>
          </p:cNvPr>
          <p:cNvSpPr txBox="1"/>
          <p:nvPr/>
        </p:nvSpPr>
        <p:spPr>
          <a:xfrm>
            <a:off x="3543197" y="2057772"/>
            <a:ext cx="1266437" cy="461665"/>
          </a:xfrm>
          <a:prstGeom prst="rect">
            <a:avLst/>
          </a:prstGeom>
          <a:noFill/>
        </p:spPr>
        <p:txBody>
          <a:bodyPr wrap="none" rtlCol="0">
            <a:spAutoFit/>
          </a:bodyPr>
          <a:lstStyle/>
          <a:p>
            <a:pPr algn="r"/>
            <a:r>
              <a:rPr lang="en-CA" sz="2400" i="1" dirty="0"/>
              <a:t>Revenue</a:t>
            </a:r>
          </a:p>
        </p:txBody>
      </p:sp>
      <p:sp>
        <p:nvSpPr>
          <p:cNvPr id="17" name="TextBox 16">
            <a:extLst>
              <a:ext uri="{FF2B5EF4-FFF2-40B4-BE49-F238E27FC236}">
                <a16:creationId xmlns:a16="http://schemas.microsoft.com/office/drawing/2014/main" id="{46CD6C18-2288-4275-8B49-4E035150A640}"/>
              </a:ext>
            </a:extLst>
          </p:cNvPr>
          <p:cNvSpPr txBox="1"/>
          <p:nvPr/>
        </p:nvSpPr>
        <p:spPr>
          <a:xfrm>
            <a:off x="4071170" y="5612863"/>
            <a:ext cx="729430" cy="461665"/>
          </a:xfrm>
          <a:prstGeom prst="rect">
            <a:avLst/>
          </a:prstGeom>
          <a:noFill/>
        </p:spPr>
        <p:txBody>
          <a:bodyPr wrap="none" rtlCol="0">
            <a:spAutoFit/>
          </a:bodyPr>
          <a:lstStyle/>
          <a:p>
            <a:pPr algn="r"/>
            <a:r>
              <a:rPr lang="en-CA" sz="2400" i="1" dirty="0"/>
              <a:t>Cost</a:t>
            </a:r>
          </a:p>
        </p:txBody>
      </p:sp>
      <p:sp>
        <p:nvSpPr>
          <p:cNvPr id="18" name="Arrow: Up 17">
            <a:extLst>
              <a:ext uri="{FF2B5EF4-FFF2-40B4-BE49-F238E27FC236}">
                <a16:creationId xmlns:a16="http://schemas.microsoft.com/office/drawing/2014/main" id="{572386A5-81E5-4623-849F-4A1BD8A8C304}"/>
              </a:ext>
            </a:extLst>
          </p:cNvPr>
          <p:cNvSpPr/>
          <p:nvPr/>
        </p:nvSpPr>
        <p:spPr>
          <a:xfrm flipV="1">
            <a:off x="4521179" y="2627017"/>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Up 18">
            <a:extLst>
              <a:ext uri="{FF2B5EF4-FFF2-40B4-BE49-F238E27FC236}">
                <a16:creationId xmlns:a16="http://schemas.microsoft.com/office/drawing/2014/main" id="{7337E873-6068-4985-A4B0-BA680A4196DC}"/>
              </a:ext>
            </a:extLst>
          </p:cNvPr>
          <p:cNvSpPr/>
          <p:nvPr/>
        </p:nvSpPr>
        <p:spPr>
          <a:xfrm>
            <a:off x="4551995" y="4359371"/>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Up-Down 19">
            <a:extLst>
              <a:ext uri="{FF2B5EF4-FFF2-40B4-BE49-F238E27FC236}">
                <a16:creationId xmlns:a16="http://schemas.microsoft.com/office/drawing/2014/main" id="{BD8C8905-8A2C-4423-93C0-44F64ABFBE2A}"/>
              </a:ext>
            </a:extLst>
          </p:cNvPr>
          <p:cNvSpPr/>
          <p:nvPr/>
        </p:nvSpPr>
        <p:spPr>
          <a:xfrm>
            <a:off x="2496186" y="4680677"/>
            <a:ext cx="323214" cy="425568"/>
          </a:xfrm>
          <a:prstGeom prst="upDown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5931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Financial Models - Worse</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6BD64A90-363F-4F09-BFB9-BF20E918973B}"/>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04943E33-1C4E-4256-BFF8-5A4644326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884EF0E1-57E6-40F8-A8DF-E22DD7FC383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Arrow: Up 2">
            <a:extLst>
              <a:ext uri="{FF2B5EF4-FFF2-40B4-BE49-F238E27FC236}">
                <a16:creationId xmlns:a16="http://schemas.microsoft.com/office/drawing/2014/main" id="{7CD154C0-8215-4998-9090-DE11B944C361}"/>
              </a:ext>
            </a:extLst>
          </p:cNvPr>
          <p:cNvSpPr/>
          <p:nvPr/>
        </p:nvSpPr>
        <p:spPr>
          <a:xfrm flipV="1">
            <a:off x="8206232" y="1955203"/>
            <a:ext cx="1852168" cy="3739282"/>
          </a:xfrm>
          <a:prstGeom prst="upArrow">
            <a:avLst/>
          </a:prstGeom>
          <a:solidFill>
            <a:schemeClr val="accent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1507A50B-1FDE-4831-9C94-7BBE20030517}"/>
              </a:ext>
            </a:extLst>
          </p:cNvPr>
          <p:cNvSpPr txBox="1"/>
          <p:nvPr/>
        </p:nvSpPr>
        <p:spPr>
          <a:xfrm>
            <a:off x="8991600" y="2232006"/>
            <a:ext cx="1568058" cy="3154710"/>
          </a:xfrm>
          <a:prstGeom prst="rect">
            <a:avLst/>
          </a:prstGeom>
          <a:noFill/>
        </p:spPr>
        <p:txBody>
          <a:bodyPr wrap="none" rtlCol="0">
            <a:spAutoFit/>
          </a:bodyPr>
          <a:lstStyle/>
          <a:p>
            <a:r>
              <a:rPr lang="en-CA" sz="19900" dirty="0">
                <a:solidFill>
                  <a:srgbClr val="FF0000"/>
                </a:solidFill>
                <a:latin typeface="Abadi" panose="020B0604020104020204" pitchFamily="34" charset="0"/>
              </a:rPr>
              <a:t>$</a:t>
            </a:r>
          </a:p>
        </p:txBody>
      </p:sp>
      <p:sp>
        <p:nvSpPr>
          <p:cNvPr id="6" name="Arrow: Right 5">
            <a:extLst>
              <a:ext uri="{FF2B5EF4-FFF2-40B4-BE49-F238E27FC236}">
                <a16:creationId xmlns:a16="http://schemas.microsoft.com/office/drawing/2014/main" id="{D3F923FE-F769-4AB0-9920-C91872EE2235}"/>
              </a:ext>
            </a:extLst>
          </p:cNvPr>
          <p:cNvSpPr/>
          <p:nvPr/>
        </p:nvSpPr>
        <p:spPr>
          <a:xfrm>
            <a:off x="5867400" y="3101778"/>
            <a:ext cx="1712606" cy="1362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DC6DDCB-44DF-4C24-BA93-BDB7E2B2CB9B}"/>
              </a:ext>
            </a:extLst>
          </p:cNvPr>
          <p:cNvSpPr txBox="1"/>
          <p:nvPr/>
        </p:nvSpPr>
        <p:spPr>
          <a:xfrm>
            <a:off x="609600" y="2504320"/>
            <a:ext cx="3997633" cy="3108543"/>
          </a:xfrm>
          <a:prstGeom prst="rect">
            <a:avLst/>
          </a:prstGeom>
          <a:noFill/>
        </p:spPr>
        <p:txBody>
          <a:bodyPr wrap="none" rtlCol="0">
            <a:spAutoFit/>
          </a:bodyPr>
          <a:lstStyle/>
          <a:p>
            <a:r>
              <a:rPr lang="en-CA" sz="2800" dirty="0"/>
              <a:t>Low Sales/Deliveries</a:t>
            </a:r>
          </a:p>
          <a:p>
            <a:endParaRPr lang="en-CA" sz="2800" dirty="0"/>
          </a:p>
          <a:p>
            <a:r>
              <a:rPr lang="en-CA" sz="2800" dirty="0"/>
              <a:t>High Cost of Production</a:t>
            </a:r>
          </a:p>
          <a:p>
            <a:endParaRPr lang="en-CA" sz="2800" dirty="0"/>
          </a:p>
          <a:p>
            <a:r>
              <a:rPr lang="en-CA" sz="2800" dirty="0"/>
              <a:t>High cost of development</a:t>
            </a:r>
          </a:p>
          <a:p>
            <a:endParaRPr lang="en-CA" sz="2800" dirty="0"/>
          </a:p>
          <a:p>
            <a:r>
              <a:rPr lang="en-CA" sz="2800" dirty="0"/>
              <a:t>Long time in development</a:t>
            </a:r>
          </a:p>
        </p:txBody>
      </p:sp>
      <p:sp>
        <p:nvSpPr>
          <p:cNvPr id="14" name="Rectangle 13">
            <a:extLst>
              <a:ext uri="{FF2B5EF4-FFF2-40B4-BE49-F238E27FC236}">
                <a16:creationId xmlns:a16="http://schemas.microsoft.com/office/drawing/2014/main" id="{38993290-7956-4794-BBA3-88B9E6DD2916}"/>
              </a:ext>
            </a:extLst>
          </p:cNvPr>
          <p:cNvSpPr/>
          <p:nvPr/>
        </p:nvSpPr>
        <p:spPr>
          <a:xfrm>
            <a:off x="609600" y="2504320"/>
            <a:ext cx="4191000" cy="138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15E4F2E-D327-4ED2-8FE6-AFB36CFB8E9B}"/>
              </a:ext>
            </a:extLst>
          </p:cNvPr>
          <p:cNvSpPr/>
          <p:nvPr/>
        </p:nvSpPr>
        <p:spPr>
          <a:xfrm>
            <a:off x="609600" y="4230983"/>
            <a:ext cx="4191000" cy="138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D29B0E3-33F4-4881-B6DE-6D746A64DDAA}"/>
              </a:ext>
            </a:extLst>
          </p:cNvPr>
          <p:cNvSpPr txBox="1"/>
          <p:nvPr/>
        </p:nvSpPr>
        <p:spPr>
          <a:xfrm>
            <a:off x="3543197" y="2057772"/>
            <a:ext cx="1266437" cy="461665"/>
          </a:xfrm>
          <a:prstGeom prst="rect">
            <a:avLst/>
          </a:prstGeom>
          <a:noFill/>
        </p:spPr>
        <p:txBody>
          <a:bodyPr wrap="none" rtlCol="0">
            <a:spAutoFit/>
          </a:bodyPr>
          <a:lstStyle/>
          <a:p>
            <a:pPr algn="r"/>
            <a:r>
              <a:rPr lang="en-CA" sz="2400" i="1" dirty="0"/>
              <a:t>Revenue</a:t>
            </a:r>
          </a:p>
        </p:txBody>
      </p:sp>
      <p:sp>
        <p:nvSpPr>
          <p:cNvPr id="17" name="TextBox 16">
            <a:extLst>
              <a:ext uri="{FF2B5EF4-FFF2-40B4-BE49-F238E27FC236}">
                <a16:creationId xmlns:a16="http://schemas.microsoft.com/office/drawing/2014/main" id="{46CD6C18-2288-4275-8B49-4E035150A640}"/>
              </a:ext>
            </a:extLst>
          </p:cNvPr>
          <p:cNvSpPr txBox="1"/>
          <p:nvPr/>
        </p:nvSpPr>
        <p:spPr>
          <a:xfrm>
            <a:off x="4071170" y="5612863"/>
            <a:ext cx="729430" cy="461665"/>
          </a:xfrm>
          <a:prstGeom prst="rect">
            <a:avLst/>
          </a:prstGeom>
          <a:noFill/>
        </p:spPr>
        <p:txBody>
          <a:bodyPr wrap="none" rtlCol="0">
            <a:spAutoFit/>
          </a:bodyPr>
          <a:lstStyle/>
          <a:p>
            <a:pPr algn="r"/>
            <a:r>
              <a:rPr lang="en-CA" sz="2400" i="1" dirty="0"/>
              <a:t>Cost</a:t>
            </a:r>
          </a:p>
        </p:txBody>
      </p:sp>
      <p:sp>
        <p:nvSpPr>
          <p:cNvPr id="18" name="Arrow: Up 17">
            <a:extLst>
              <a:ext uri="{FF2B5EF4-FFF2-40B4-BE49-F238E27FC236}">
                <a16:creationId xmlns:a16="http://schemas.microsoft.com/office/drawing/2014/main" id="{572386A5-81E5-4623-849F-4A1BD8A8C304}"/>
              </a:ext>
            </a:extLst>
          </p:cNvPr>
          <p:cNvSpPr/>
          <p:nvPr/>
        </p:nvSpPr>
        <p:spPr>
          <a:xfrm flipV="1">
            <a:off x="4521179" y="2627017"/>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Up 18">
            <a:extLst>
              <a:ext uri="{FF2B5EF4-FFF2-40B4-BE49-F238E27FC236}">
                <a16:creationId xmlns:a16="http://schemas.microsoft.com/office/drawing/2014/main" id="{7337E873-6068-4985-A4B0-BA680A4196DC}"/>
              </a:ext>
            </a:extLst>
          </p:cNvPr>
          <p:cNvSpPr/>
          <p:nvPr/>
        </p:nvSpPr>
        <p:spPr>
          <a:xfrm>
            <a:off x="4551995" y="4359371"/>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Up 19">
            <a:extLst>
              <a:ext uri="{FF2B5EF4-FFF2-40B4-BE49-F238E27FC236}">
                <a16:creationId xmlns:a16="http://schemas.microsoft.com/office/drawing/2014/main" id="{F25D738C-1367-484A-9733-01057DF25BEA}"/>
              </a:ext>
            </a:extLst>
          </p:cNvPr>
          <p:cNvSpPr/>
          <p:nvPr/>
        </p:nvSpPr>
        <p:spPr>
          <a:xfrm flipV="1">
            <a:off x="5404667" y="2627017"/>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84B143DB-96FF-41E2-A94E-185200767A1B}"/>
              </a:ext>
            </a:extLst>
          </p:cNvPr>
          <p:cNvSpPr txBox="1"/>
          <p:nvPr/>
        </p:nvSpPr>
        <p:spPr>
          <a:xfrm>
            <a:off x="4794325" y="1731826"/>
            <a:ext cx="1514325" cy="830997"/>
          </a:xfrm>
          <a:prstGeom prst="rect">
            <a:avLst/>
          </a:prstGeom>
          <a:noFill/>
        </p:spPr>
        <p:txBody>
          <a:bodyPr wrap="none" rtlCol="0">
            <a:spAutoFit/>
          </a:bodyPr>
          <a:lstStyle/>
          <a:p>
            <a:pPr algn="ctr"/>
            <a:r>
              <a:rPr lang="en-CA" sz="2400" i="1" dirty="0"/>
              <a:t>Economies</a:t>
            </a:r>
          </a:p>
          <a:p>
            <a:pPr algn="ctr"/>
            <a:r>
              <a:rPr lang="en-CA" sz="2400" i="1" dirty="0"/>
              <a:t>of Scale</a:t>
            </a:r>
          </a:p>
        </p:txBody>
      </p:sp>
      <p:sp>
        <p:nvSpPr>
          <p:cNvPr id="22" name="Arrow: Up-Down 21">
            <a:extLst>
              <a:ext uri="{FF2B5EF4-FFF2-40B4-BE49-F238E27FC236}">
                <a16:creationId xmlns:a16="http://schemas.microsoft.com/office/drawing/2014/main" id="{7C3BC54C-BD1F-41F4-8B4D-D44720B5793C}"/>
              </a:ext>
            </a:extLst>
          </p:cNvPr>
          <p:cNvSpPr/>
          <p:nvPr/>
        </p:nvSpPr>
        <p:spPr>
          <a:xfrm>
            <a:off x="2496186" y="4680677"/>
            <a:ext cx="323214" cy="425568"/>
          </a:xfrm>
          <a:prstGeom prst="upDown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7146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Financial Models – Valley of Death</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6BD64A90-363F-4F09-BFB9-BF20E918973B}"/>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04943E33-1C4E-4256-BFF8-5A4644326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884EF0E1-57E6-40F8-A8DF-E22DD7FC3833}"/>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Arrow: Up 2">
            <a:extLst>
              <a:ext uri="{FF2B5EF4-FFF2-40B4-BE49-F238E27FC236}">
                <a16:creationId xmlns:a16="http://schemas.microsoft.com/office/drawing/2014/main" id="{7CD154C0-8215-4998-9090-DE11B944C361}"/>
              </a:ext>
            </a:extLst>
          </p:cNvPr>
          <p:cNvSpPr/>
          <p:nvPr/>
        </p:nvSpPr>
        <p:spPr>
          <a:xfrm flipV="1">
            <a:off x="7961006" y="1460124"/>
            <a:ext cx="2342620" cy="4729440"/>
          </a:xfrm>
          <a:prstGeom prst="upArrow">
            <a:avLst/>
          </a:prstGeom>
          <a:solidFill>
            <a:schemeClr val="accent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1507A50B-1FDE-4831-9C94-7BBE20030517}"/>
              </a:ext>
            </a:extLst>
          </p:cNvPr>
          <p:cNvSpPr txBox="1"/>
          <p:nvPr/>
        </p:nvSpPr>
        <p:spPr>
          <a:xfrm>
            <a:off x="8991600" y="2232006"/>
            <a:ext cx="1568058" cy="3154710"/>
          </a:xfrm>
          <a:prstGeom prst="rect">
            <a:avLst/>
          </a:prstGeom>
          <a:noFill/>
        </p:spPr>
        <p:txBody>
          <a:bodyPr wrap="none" rtlCol="0">
            <a:spAutoFit/>
          </a:bodyPr>
          <a:lstStyle/>
          <a:p>
            <a:r>
              <a:rPr lang="en-CA" sz="19900" dirty="0">
                <a:solidFill>
                  <a:srgbClr val="FF0000"/>
                </a:solidFill>
                <a:latin typeface="Abadi" panose="020B0604020104020204" pitchFamily="34" charset="0"/>
              </a:rPr>
              <a:t>$</a:t>
            </a:r>
          </a:p>
        </p:txBody>
      </p:sp>
      <p:sp>
        <p:nvSpPr>
          <p:cNvPr id="6" name="Arrow: Right 5">
            <a:extLst>
              <a:ext uri="{FF2B5EF4-FFF2-40B4-BE49-F238E27FC236}">
                <a16:creationId xmlns:a16="http://schemas.microsoft.com/office/drawing/2014/main" id="{D3F923FE-F769-4AB0-9920-C91872EE2235}"/>
              </a:ext>
            </a:extLst>
          </p:cNvPr>
          <p:cNvSpPr/>
          <p:nvPr/>
        </p:nvSpPr>
        <p:spPr>
          <a:xfrm>
            <a:off x="5867400" y="3101778"/>
            <a:ext cx="1712606" cy="1362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3DC6DDCB-44DF-4C24-BA93-BDB7E2B2CB9B}"/>
              </a:ext>
            </a:extLst>
          </p:cNvPr>
          <p:cNvSpPr txBox="1"/>
          <p:nvPr/>
        </p:nvSpPr>
        <p:spPr>
          <a:xfrm>
            <a:off x="609600" y="2504320"/>
            <a:ext cx="3997633" cy="3108543"/>
          </a:xfrm>
          <a:prstGeom prst="rect">
            <a:avLst/>
          </a:prstGeom>
          <a:noFill/>
        </p:spPr>
        <p:txBody>
          <a:bodyPr wrap="none" rtlCol="0">
            <a:spAutoFit/>
          </a:bodyPr>
          <a:lstStyle/>
          <a:p>
            <a:r>
              <a:rPr lang="en-CA" sz="2800" dirty="0"/>
              <a:t>Low Sales/Deliveries</a:t>
            </a:r>
          </a:p>
          <a:p>
            <a:endParaRPr lang="en-CA" sz="2800" dirty="0"/>
          </a:p>
          <a:p>
            <a:r>
              <a:rPr lang="en-CA" sz="2800" dirty="0"/>
              <a:t>High Cost of Production</a:t>
            </a:r>
          </a:p>
          <a:p>
            <a:endParaRPr lang="en-CA" sz="2800" dirty="0"/>
          </a:p>
          <a:p>
            <a:r>
              <a:rPr lang="en-CA" sz="2800" dirty="0"/>
              <a:t>High cost of development</a:t>
            </a:r>
          </a:p>
          <a:p>
            <a:endParaRPr lang="en-CA" sz="2800" dirty="0"/>
          </a:p>
          <a:p>
            <a:r>
              <a:rPr lang="en-CA" sz="2800" dirty="0"/>
              <a:t>Long time in development</a:t>
            </a:r>
          </a:p>
        </p:txBody>
      </p:sp>
      <p:sp>
        <p:nvSpPr>
          <p:cNvPr id="14" name="Rectangle 13">
            <a:extLst>
              <a:ext uri="{FF2B5EF4-FFF2-40B4-BE49-F238E27FC236}">
                <a16:creationId xmlns:a16="http://schemas.microsoft.com/office/drawing/2014/main" id="{38993290-7956-4794-BBA3-88B9E6DD2916}"/>
              </a:ext>
            </a:extLst>
          </p:cNvPr>
          <p:cNvSpPr/>
          <p:nvPr/>
        </p:nvSpPr>
        <p:spPr>
          <a:xfrm>
            <a:off x="609600" y="2504320"/>
            <a:ext cx="4191000" cy="138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15E4F2E-D327-4ED2-8FE6-AFB36CFB8E9B}"/>
              </a:ext>
            </a:extLst>
          </p:cNvPr>
          <p:cNvSpPr/>
          <p:nvPr/>
        </p:nvSpPr>
        <p:spPr>
          <a:xfrm>
            <a:off x="609600" y="4230983"/>
            <a:ext cx="4191000" cy="1381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D29B0E3-33F4-4881-B6DE-6D746A64DDAA}"/>
              </a:ext>
            </a:extLst>
          </p:cNvPr>
          <p:cNvSpPr txBox="1"/>
          <p:nvPr/>
        </p:nvSpPr>
        <p:spPr>
          <a:xfrm>
            <a:off x="3543197" y="2057772"/>
            <a:ext cx="1266437" cy="461665"/>
          </a:xfrm>
          <a:prstGeom prst="rect">
            <a:avLst/>
          </a:prstGeom>
          <a:noFill/>
        </p:spPr>
        <p:txBody>
          <a:bodyPr wrap="none" rtlCol="0">
            <a:spAutoFit/>
          </a:bodyPr>
          <a:lstStyle/>
          <a:p>
            <a:pPr algn="r"/>
            <a:r>
              <a:rPr lang="en-CA" sz="2400" i="1" dirty="0"/>
              <a:t>Revenue</a:t>
            </a:r>
          </a:p>
        </p:txBody>
      </p:sp>
      <p:sp>
        <p:nvSpPr>
          <p:cNvPr id="17" name="TextBox 16">
            <a:extLst>
              <a:ext uri="{FF2B5EF4-FFF2-40B4-BE49-F238E27FC236}">
                <a16:creationId xmlns:a16="http://schemas.microsoft.com/office/drawing/2014/main" id="{46CD6C18-2288-4275-8B49-4E035150A640}"/>
              </a:ext>
            </a:extLst>
          </p:cNvPr>
          <p:cNvSpPr txBox="1"/>
          <p:nvPr/>
        </p:nvSpPr>
        <p:spPr>
          <a:xfrm>
            <a:off x="4071170" y="5612863"/>
            <a:ext cx="729430" cy="461665"/>
          </a:xfrm>
          <a:prstGeom prst="rect">
            <a:avLst/>
          </a:prstGeom>
          <a:noFill/>
        </p:spPr>
        <p:txBody>
          <a:bodyPr wrap="none" rtlCol="0">
            <a:spAutoFit/>
          </a:bodyPr>
          <a:lstStyle/>
          <a:p>
            <a:pPr algn="r"/>
            <a:r>
              <a:rPr lang="en-CA" sz="2400" i="1" dirty="0"/>
              <a:t>Cost</a:t>
            </a:r>
          </a:p>
        </p:txBody>
      </p:sp>
      <p:sp>
        <p:nvSpPr>
          <p:cNvPr id="18" name="Arrow: Up 17">
            <a:extLst>
              <a:ext uri="{FF2B5EF4-FFF2-40B4-BE49-F238E27FC236}">
                <a16:creationId xmlns:a16="http://schemas.microsoft.com/office/drawing/2014/main" id="{572386A5-81E5-4623-849F-4A1BD8A8C304}"/>
              </a:ext>
            </a:extLst>
          </p:cNvPr>
          <p:cNvSpPr/>
          <p:nvPr/>
        </p:nvSpPr>
        <p:spPr>
          <a:xfrm flipV="1">
            <a:off x="4521179" y="2627017"/>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Up 18">
            <a:extLst>
              <a:ext uri="{FF2B5EF4-FFF2-40B4-BE49-F238E27FC236}">
                <a16:creationId xmlns:a16="http://schemas.microsoft.com/office/drawing/2014/main" id="{7337E873-6068-4985-A4B0-BA680A4196DC}"/>
              </a:ext>
            </a:extLst>
          </p:cNvPr>
          <p:cNvSpPr/>
          <p:nvPr/>
        </p:nvSpPr>
        <p:spPr>
          <a:xfrm>
            <a:off x="4551995" y="4359371"/>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Up 19">
            <a:extLst>
              <a:ext uri="{FF2B5EF4-FFF2-40B4-BE49-F238E27FC236}">
                <a16:creationId xmlns:a16="http://schemas.microsoft.com/office/drawing/2014/main" id="{F25D738C-1367-484A-9733-01057DF25BEA}"/>
              </a:ext>
            </a:extLst>
          </p:cNvPr>
          <p:cNvSpPr/>
          <p:nvPr/>
        </p:nvSpPr>
        <p:spPr>
          <a:xfrm flipV="1">
            <a:off x="5404667" y="2627017"/>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84B143DB-96FF-41E2-A94E-185200767A1B}"/>
              </a:ext>
            </a:extLst>
          </p:cNvPr>
          <p:cNvSpPr txBox="1"/>
          <p:nvPr/>
        </p:nvSpPr>
        <p:spPr>
          <a:xfrm>
            <a:off x="4876800" y="1731826"/>
            <a:ext cx="1514325" cy="830997"/>
          </a:xfrm>
          <a:prstGeom prst="rect">
            <a:avLst/>
          </a:prstGeom>
          <a:noFill/>
        </p:spPr>
        <p:txBody>
          <a:bodyPr wrap="none" rtlCol="0">
            <a:spAutoFit/>
          </a:bodyPr>
          <a:lstStyle/>
          <a:p>
            <a:pPr algn="ctr"/>
            <a:r>
              <a:rPr lang="en-CA" sz="2400" i="1" dirty="0"/>
              <a:t>Economies</a:t>
            </a:r>
          </a:p>
          <a:p>
            <a:pPr algn="ctr"/>
            <a:r>
              <a:rPr lang="en-CA" sz="2400" i="1" dirty="0"/>
              <a:t>of Scale</a:t>
            </a:r>
          </a:p>
        </p:txBody>
      </p:sp>
      <p:sp>
        <p:nvSpPr>
          <p:cNvPr id="22" name="Arrow: Up-Down 21">
            <a:extLst>
              <a:ext uri="{FF2B5EF4-FFF2-40B4-BE49-F238E27FC236}">
                <a16:creationId xmlns:a16="http://schemas.microsoft.com/office/drawing/2014/main" id="{7C3BC54C-BD1F-41F4-8B4D-D44720B5793C}"/>
              </a:ext>
            </a:extLst>
          </p:cNvPr>
          <p:cNvSpPr/>
          <p:nvPr/>
        </p:nvSpPr>
        <p:spPr>
          <a:xfrm>
            <a:off x="2496186" y="4680677"/>
            <a:ext cx="323214" cy="425568"/>
          </a:xfrm>
          <a:prstGeom prst="upDown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Arrow: Up 22">
            <a:extLst>
              <a:ext uri="{FF2B5EF4-FFF2-40B4-BE49-F238E27FC236}">
                <a16:creationId xmlns:a16="http://schemas.microsoft.com/office/drawing/2014/main" id="{FA6E8784-D52C-49D4-A758-C7FAC1CBD316}"/>
              </a:ext>
            </a:extLst>
          </p:cNvPr>
          <p:cNvSpPr/>
          <p:nvPr/>
        </p:nvSpPr>
        <p:spPr>
          <a:xfrm flipV="1">
            <a:off x="6355172" y="2627017"/>
            <a:ext cx="538933" cy="1088035"/>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81F4A335-6F78-41C8-B7B9-1415B0BFCBAE}"/>
              </a:ext>
            </a:extLst>
          </p:cNvPr>
          <p:cNvSpPr txBox="1"/>
          <p:nvPr/>
        </p:nvSpPr>
        <p:spPr>
          <a:xfrm>
            <a:off x="6324600" y="1759803"/>
            <a:ext cx="1342034" cy="830997"/>
          </a:xfrm>
          <a:prstGeom prst="rect">
            <a:avLst/>
          </a:prstGeom>
          <a:noFill/>
        </p:spPr>
        <p:txBody>
          <a:bodyPr wrap="none" rtlCol="0">
            <a:spAutoFit/>
          </a:bodyPr>
          <a:lstStyle/>
          <a:p>
            <a:pPr algn="ctr"/>
            <a:r>
              <a:rPr lang="en-CA" sz="2400" i="1" dirty="0"/>
              <a:t>Pre order</a:t>
            </a:r>
          </a:p>
          <a:p>
            <a:pPr algn="ctr"/>
            <a:r>
              <a:rPr lang="en-CA" sz="2400" i="1" dirty="0"/>
              <a:t>pricing</a:t>
            </a:r>
          </a:p>
        </p:txBody>
      </p:sp>
      <p:cxnSp>
        <p:nvCxnSpPr>
          <p:cNvPr id="26" name="Straight Connector 25">
            <a:extLst>
              <a:ext uri="{FF2B5EF4-FFF2-40B4-BE49-F238E27FC236}">
                <a16:creationId xmlns:a16="http://schemas.microsoft.com/office/drawing/2014/main" id="{696FE7D3-C880-482F-8949-0923DD6B0E66}"/>
              </a:ext>
            </a:extLst>
          </p:cNvPr>
          <p:cNvCxnSpPr>
            <a:cxnSpLocks/>
          </p:cNvCxnSpPr>
          <p:nvPr/>
        </p:nvCxnSpPr>
        <p:spPr>
          <a:xfrm>
            <a:off x="4794325" y="4953000"/>
            <a:ext cx="1830313"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9F0912-DAD1-4E6B-A3E6-0EC85F8591A5}"/>
              </a:ext>
            </a:extLst>
          </p:cNvPr>
          <p:cNvCxnSpPr>
            <a:cxnSpLocks/>
          </p:cNvCxnSpPr>
          <p:nvPr/>
        </p:nvCxnSpPr>
        <p:spPr>
          <a:xfrm>
            <a:off x="6629400" y="3715052"/>
            <a:ext cx="0" cy="123794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540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Triangle 40">
            <a:extLst>
              <a:ext uri="{FF2B5EF4-FFF2-40B4-BE49-F238E27FC236}">
                <a16:creationId xmlns:a16="http://schemas.microsoft.com/office/drawing/2014/main" id="{FC071977-5561-47B3-9B91-1B6529C2D930}"/>
              </a:ext>
            </a:extLst>
          </p:cNvPr>
          <p:cNvSpPr/>
          <p:nvPr/>
        </p:nvSpPr>
        <p:spPr>
          <a:xfrm flipH="1">
            <a:off x="8458199" y="4993837"/>
            <a:ext cx="2660651" cy="6578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Simple Model of Aircraft Development Projects  - Financial Time Line - Commercial</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grpSp>
        <p:nvGrpSpPr>
          <p:cNvPr id="24" name="Group 23">
            <a:extLst>
              <a:ext uri="{FF2B5EF4-FFF2-40B4-BE49-F238E27FC236}">
                <a16:creationId xmlns:a16="http://schemas.microsoft.com/office/drawing/2014/main" id="{8F427F10-1FA0-4D22-AE9C-9A640E57CFAA}"/>
              </a:ext>
            </a:extLst>
          </p:cNvPr>
          <p:cNvGrpSpPr/>
          <p:nvPr/>
        </p:nvGrpSpPr>
        <p:grpSpPr>
          <a:xfrm>
            <a:off x="852055" y="1905000"/>
            <a:ext cx="10806545" cy="2281535"/>
            <a:chOff x="928255" y="1604665"/>
            <a:chExt cx="10806545" cy="4262735"/>
          </a:xfrm>
        </p:grpSpPr>
        <p:grpSp>
          <p:nvGrpSpPr>
            <p:cNvPr id="19" name="Group 18">
              <a:extLst>
                <a:ext uri="{FF2B5EF4-FFF2-40B4-BE49-F238E27FC236}">
                  <a16:creationId xmlns:a16="http://schemas.microsoft.com/office/drawing/2014/main" id="{DC1DF414-0F7A-44D3-814F-5D01B3991CF0}"/>
                </a:ext>
              </a:extLst>
            </p:cNvPr>
            <p:cNvGrpSpPr/>
            <p:nvPr/>
          </p:nvGrpSpPr>
          <p:grpSpPr>
            <a:xfrm>
              <a:off x="928255" y="1604665"/>
              <a:ext cx="10806545" cy="4262735"/>
              <a:chOff x="527612" y="1604665"/>
              <a:chExt cx="10140388" cy="4262735"/>
            </a:xfrm>
          </p:grpSpPr>
          <p:cxnSp>
            <p:nvCxnSpPr>
              <p:cNvPr id="7" name="Straight Connector 6">
                <a:extLst>
                  <a:ext uri="{FF2B5EF4-FFF2-40B4-BE49-F238E27FC236}">
                    <a16:creationId xmlns:a16="http://schemas.microsoft.com/office/drawing/2014/main" id="{E5607DB9-9690-44A5-ACE1-BBF6DA0F83B2}"/>
                  </a:ext>
                </a:extLst>
              </p:cNvPr>
              <p:cNvCxnSpPr>
                <a:cxnSpLocks/>
              </p:cNvCxnSpPr>
              <p:nvPr/>
            </p:nvCxnSpPr>
            <p:spPr>
              <a:xfrm>
                <a:off x="533400" y="1604665"/>
                <a:ext cx="0" cy="4262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F312F3F-CB74-49C4-894F-C5DE7CB8BA01}"/>
                  </a:ext>
                </a:extLst>
              </p:cNvPr>
              <p:cNvCxnSpPr>
                <a:cxnSpLocks/>
              </p:cNvCxnSpPr>
              <p:nvPr/>
            </p:nvCxnSpPr>
            <p:spPr>
              <a:xfrm>
                <a:off x="527612" y="3962401"/>
                <a:ext cx="10140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Freeform: Shape 19">
              <a:extLst>
                <a:ext uri="{FF2B5EF4-FFF2-40B4-BE49-F238E27FC236}">
                  <a16:creationId xmlns:a16="http://schemas.microsoft.com/office/drawing/2014/main" id="{559C9711-9F7F-425A-9DF7-31006DBDF43D}"/>
                </a:ext>
              </a:extLst>
            </p:cNvPr>
            <p:cNvSpPr/>
            <p:nvPr/>
          </p:nvSpPr>
          <p:spPr>
            <a:xfrm>
              <a:off x="1028701" y="3962400"/>
              <a:ext cx="9893300" cy="990600"/>
            </a:xfrm>
            <a:custGeom>
              <a:avLst/>
              <a:gdLst>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159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152650 w 6578600"/>
                <a:gd name="connsiteY3" fmla="*/ 244475 h 1498600"/>
                <a:gd name="connsiteX4" fmla="*/ 6477000 w 6578600"/>
                <a:gd name="connsiteY4" fmla="*/ 241300 h 1498600"/>
                <a:gd name="connsiteX5" fmla="*/ 6578600 w 6578600"/>
                <a:gd name="connsiteY5" fmla="*/ 0 h 1498600"/>
                <a:gd name="connsiteX6" fmla="*/ 0 w 6578600"/>
                <a:gd name="connsiteY6" fmla="*/ 0 h 1498600"/>
                <a:gd name="connsiteX0" fmla="*/ 0 w 8950325"/>
                <a:gd name="connsiteY0" fmla="*/ 0 h 1498600"/>
                <a:gd name="connsiteX1" fmla="*/ 355600 w 8950325"/>
                <a:gd name="connsiteY1" fmla="*/ 1495425 h 1498600"/>
                <a:gd name="connsiteX2" fmla="*/ 1692275 w 8950325"/>
                <a:gd name="connsiteY2" fmla="*/ 1498600 h 1498600"/>
                <a:gd name="connsiteX3" fmla="*/ 2152650 w 8950325"/>
                <a:gd name="connsiteY3" fmla="*/ 244475 h 1498600"/>
                <a:gd name="connsiteX4" fmla="*/ 6477000 w 8950325"/>
                <a:gd name="connsiteY4" fmla="*/ 241300 h 1498600"/>
                <a:gd name="connsiteX5" fmla="*/ 8950325 w 8950325"/>
                <a:gd name="connsiteY5" fmla="*/ 9525 h 1498600"/>
                <a:gd name="connsiteX6" fmla="*/ 0 w 8950325"/>
                <a:gd name="connsiteY6" fmla="*/ 0 h 1498600"/>
                <a:gd name="connsiteX0" fmla="*/ 0 w 9534525"/>
                <a:gd name="connsiteY0" fmla="*/ 0 h 1498600"/>
                <a:gd name="connsiteX1" fmla="*/ 355600 w 9534525"/>
                <a:gd name="connsiteY1" fmla="*/ 1495425 h 1498600"/>
                <a:gd name="connsiteX2" fmla="*/ 1692275 w 9534525"/>
                <a:gd name="connsiteY2" fmla="*/ 1498600 h 1498600"/>
                <a:gd name="connsiteX3" fmla="*/ 2152650 w 9534525"/>
                <a:gd name="connsiteY3" fmla="*/ 244475 h 1498600"/>
                <a:gd name="connsiteX4" fmla="*/ 9534525 w 9534525"/>
                <a:gd name="connsiteY4" fmla="*/ 241300 h 1498600"/>
                <a:gd name="connsiteX5" fmla="*/ 8950325 w 9534525"/>
                <a:gd name="connsiteY5" fmla="*/ 9525 h 1498600"/>
                <a:gd name="connsiteX6" fmla="*/ 0 w 9534525"/>
                <a:gd name="connsiteY6" fmla="*/ 0 h 1498600"/>
                <a:gd name="connsiteX0" fmla="*/ 0 w 9893300"/>
                <a:gd name="connsiteY0" fmla="*/ 0 h 1498600"/>
                <a:gd name="connsiteX1" fmla="*/ 355600 w 9893300"/>
                <a:gd name="connsiteY1" fmla="*/ 1495425 h 1498600"/>
                <a:gd name="connsiteX2" fmla="*/ 1692275 w 9893300"/>
                <a:gd name="connsiteY2" fmla="*/ 1498600 h 1498600"/>
                <a:gd name="connsiteX3" fmla="*/ 2152650 w 9893300"/>
                <a:gd name="connsiteY3" fmla="*/ 244475 h 1498600"/>
                <a:gd name="connsiteX4" fmla="*/ 9534525 w 9893300"/>
                <a:gd name="connsiteY4" fmla="*/ 241300 h 1498600"/>
                <a:gd name="connsiteX5" fmla="*/ 9893300 w 9893300"/>
                <a:gd name="connsiteY5" fmla="*/ 9525 h 1498600"/>
                <a:gd name="connsiteX6" fmla="*/ 0 w 9893300"/>
                <a:gd name="connsiteY6" fmla="*/ 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3300" h="1498600">
                  <a:moveTo>
                    <a:pt x="0" y="0"/>
                  </a:moveTo>
                  <a:lnTo>
                    <a:pt x="355600" y="1495425"/>
                  </a:lnTo>
                  <a:lnTo>
                    <a:pt x="1692275" y="1498600"/>
                  </a:lnTo>
                  <a:lnTo>
                    <a:pt x="2152650" y="244475"/>
                  </a:lnTo>
                  <a:lnTo>
                    <a:pt x="9534525" y="241300"/>
                  </a:lnTo>
                  <a:lnTo>
                    <a:pt x="9893300" y="9525"/>
                  </a:lnTo>
                  <a:lnTo>
                    <a:pt x="0" y="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reeform: Shape 45">
              <a:extLst>
                <a:ext uri="{FF2B5EF4-FFF2-40B4-BE49-F238E27FC236}">
                  <a16:creationId xmlns:a16="http://schemas.microsoft.com/office/drawing/2014/main" id="{92E3EAFD-68E5-4E0C-BFE4-693524FD8987}"/>
                </a:ext>
              </a:extLst>
            </p:cNvPr>
            <p:cNvSpPr/>
            <p:nvPr/>
          </p:nvSpPr>
          <p:spPr>
            <a:xfrm>
              <a:off x="1600200" y="3952875"/>
              <a:ext cx="9893300" cy="1685925"/>
            </a:xfrm>
            <a:custGeom>
              <a:avLst/>
              <a:gdLst>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159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152650 w 6578600"/>
                <a:gd name="connsiteY3" fmla="*/ 244475 h 1498600"/>
                <a:gd name="connsiteX4" fmla="*/ 6477000 w 6578600"/>
                <a:gd name="connsiteY4" fmla="*/ 241300 h 1498600"/>
                <a:gd name="connsiteX5" fmla="*/ 6578600 w 6578600"/>
                <a:gd name="connsiteY5" fmla="*/ 0 h 1498600"/>
                <a:gd name="connsiteX6" fmla="*/ 0 w 6578600"/>
                <a:gd name="connsiteY6" fmla="*/ 0 h 1498600"/>
                <a:gd name="connsiteX0" fmla="*/ 0 w 8950325"/>
                <a:gd name="connsiteY0" fmla="*/ 0 h 1498600"/>
                <a:gd name="connsiteX1" fmla="*/ 355600 w 8950325"/>
                <a:gd name="connsiteY1" fmla="*/ 1495425 h 1498600"/>
                <a:gd name="connsiteX2" fmla="*/ 1692275 w 8950325"/>
                <a:gd name="connsiteY2" fmla="*/ 1498600 h 1498600"/>
                <a:gd name="connsiteX3" fmla="*/ 2152650 w 8950325"/>
                <a:gd name="connsiteY3" fmla="*/ 244475 h 1498600"/>
                <a:gd name="connsiteX4" fmla="*/ 6477000 w 8950325"/>
                <a:gd name="connsiteY4" fmla="*/ 241300 h 1498600"/>
                <a:gd name="connsiteX5" fmla="*/ 8950325 w 8950325"/>
                <a:gd name="connsiteY5" fmla="*/ 9525 h 1498600"/>
                <a:gd name="connsiteX6" fmla="*/ 0 w 8950325"/>
                <a:gd name="connsiteY6" fmla="*/ 0 h 1498600"/>
                <a:gd name="connsiteX0" fmla="*/ 0 w 9534525"/>
                <a:gd name="connsiteY0" fmla="*/ 0 h 1498600"/>
                <a:gd name="connsiteX1" fmla="*/ 355600 w 9534525"/>
                <a:gd name="connsiteY1" fmla="*/ 1495425 h 1498600"/>
                <a:gd name="connsiteX2" fmla="*/ 1692275 w 9534525"/>
                <a:gd name="connsiteY2" fmla="*/ 1498600 h 1498600"/>
                <a:gd name="connsiteX3" fmla="*/ 2152650 w 9534525"/>
                <a:gd name="connsiteY3" fmla="*/ 244475 h 1498600"/>
                <a:gd name="connsiteX4" fmla="*/ 9534525 w 9534525"/>
                <a:gd name="connsiteY4" fmla="*/ 241300 h 1498600"/>
                <a:gd name="connsiteX5" fmla="*/ 8950325 w 9534525"/>
                <a:gd name="connsiteY5" fmla="*/ 9525 h 1498600"/>
                <a:gd name="connsiteX6" fmla="*/ 0 w 9534525"/>
                <a:gd name="connsiteY6" fmla="*/ 0 h 1498600"/>
                <a:gd name="connsiteX0" fmla="*/ 0 w 9893300"/>
                <a:gd name="connsiteY0" fmla="*/ 0 h 1498600"/>
                <a:gd name="connsiteX1" fmla="*/ 355600 w 9893300"/>
                <a:gd name="connsiteY1" fmla="*/ 1495425 h 1498600"/>
                <a:gd name="connsiteX2" fmla="*/ 1692275 w 9893300"/>
                <a:gd name="connsiteY2" fmla="*/ 1498600 h 1498600"/>
                <a:gd name="connsiteX3" fmla="*/ 2152650 w 9893300"/>
                <a:gd name="connsiteY3" fmla="*/ 244475 h 1498600"/>
                <a:gd name="connsiteX4" fmla="*/ 9534525 w 9893300"/>
                <a:gd name="connsiteY4" fmla="*/ 241300 h 1498600"/>
                <a:gd name="connsiteX5" fmla="*/ 9893300 w 9893300"/>
                <a:gd name="connsiteY5" fmla="*/ 9525 h 1498600"/>
                <a:gd name="connsiteX6" fmla="*/ 0 w 9893300"/>
                <a:gd name="connsiteY6" fmla="*/ 0 h 1498600"/>
                <a:gd name="connsiteX0" fmla="*/ 0 w 9893300"/>
                <a:gd name="connsiteY0" fmla="*/ 0 h 1740388"/>
                <a:gd name="connsiteX1" fmla="*/ 431800 w 9893300"/>
                <a:gd name="connsiteY1" fmla="*/ 1740388 h 1740388"/>
                <a:gd name="connsiteX2" fmla="*/ 1692275 w 9893300"/>
                <a:gd name="connsiteY2" fmla="*/ 1498600 h 1740388"/>
                <a:gd name="connsiteX3" fmla="*/ 2152650 w 9893300"/>
                <a:gd name="connsiteY3" fmla="*/ 244475 h 1740388"/>
                <a:gd name="connsiteX4" fmla="*/ 9534525 w 9893300"/>
                <a:gd name="connsiteY4" fmla="*/ 241300 h 1740388"/>
                <a:gd name="connsiteX5" fmla="*/ 9893300 w 9893300"/>
                <a:gd name="connsiteY5" fmla="*/ 9525 h 1740388"/>
                <a:gd name="connsiteX6" fmla="*/ 0 w 9893300"/>
                <a:gd name="connsiteY6" fmla="*/ 0 h 1740388"/>
                <a:gd name="connsiteX0" fmla="*/ 0 w 9893300"/>
                <a:gd name="connsiteY0" fmla="*/ 0 h 2550502"/>
                <a:gd name="connsiteX1" fmla="*/ 431800 w 9893300"/>
                <a:gd name="connsiteY1" fmla="*/ 1740388 h 2550502"/>
                <a:gd name="connsiteX2" fmla="*/ 1577975 w 9893300"/>
                <a:gd name="connsiteY2" fmla="*/ 2550502 h 2550502"/>
                <a:gd name="connsiteX3" fmla="*/ 2152650 w 9893300"/>
                <a:gd name="connsiteY3" fmla="*/ 244475 h 2550502"/>
                <a:gd name="connsiteX4" fmla="*/ 9534525 w 9893300"/>
                <a:gd name="connsiteY4" fmla="*/ 241300 h 2550502"/>
                <a:gd name="connsiteX5" fmla="*/ 9893300 w 9893300"/>
                <a:gd name="connsiteY5" fmla="*/ 9525 h 2550502"/>
                <a:gd name="connsiteX6" fmla="*/ 0 w 9893300"/>
                <a:gd name="connsiteY6" fmla="*/ 0 h 2550502"/>
                <a:gd name="connsiteX0" fmla="*/ 0 w 9893300"/>
                <a:gd name="connsiteY0" fmla="*/ 0 h 2622061"/>
                <a:gd name="connsiteX1" fmla="*/ 431800 w 9893300"/>
                <a:gd name="connsiteY1" fmla="*/ 1740388 h 2622061"/>
                <a:gd name="connsiteX2" fmla="*/ 1577975 w 9893300"/>
                <a:gd name="connsiteY2" fmla="*/ 2550502 h 2622061"/>
                <a:gd name="connsiteX3" fmla="*/ 9467850 w 9893300"/>
                <a:gd name="connsiteY3" fmla="*/ 2622061 h 2622061"/>
                <a:gd name="connsiteX4" fmla="*/ 9534525 w 9893300"/>
                <a:gd name="connsiteY4" fmla="*/ 241300 h 2622061"/>
                <a:gd name="connsiteX5" fmla="*/ 9893300 w 9893300"/>
                <a:gd name="connsiteY5" fmla="*/ 9525 h 2622061"/>
                <a:gd name="connsiteX6" fmla="*/ 0 w 9893300"/>
                <a:gd name="connsiteY6" fmla="*/ 0 h 2622061"/>
                <a:gd name="connsiteX0" fmla="*/ 0 w 9893300"/>
                <a:gd name="connsiteY0" fmla="*/ 0 h 2622061"/>
                <a:gd name="connsiteX1" fmla="*/ 431800 w 9893300"/>
                <a:gd name="connsiteY1" fmla="*/ 1740388 h 2622061"/>
                <a:gd name="connsiteX2" fmla="*/ 1577975 w 9893300"/>
                <a:gd name="connsiteY2" fmla="*/ 2550502 h 2622061"/>
                <a:gd name="connsiteX3" fmla="*/ 9467850 w 9893300"/>
                <a:gd name="connsiteY3" fmla="*/ 2622061 h 2622061"/>
                <a:gd name="connsiteX4" fmla="*/ 9893300 w 9893300"/>
                <a:gd name="connsiteY4" fmla="*/ 9525 h 2622061"/>
                <a:gd name="connsiteX5" fmla="*/ 0 w 9893300"/>
                <a:gd name="connsiteY5" fmla="*/ 0 h 2622061"/>
                <a:gd name="connsiteX0" fmla="*/ 0 w 9893300"/>
                <a:gd name="connsiteY0" fmla="*/ 0 h 2550502"/>
                <a:gd name="connsiteX1" fmla="*/ 431800 w 9893300"/>
                <a:gd name="connsiteY1" fmla="*/ 1740388 h 2550502"/>
                <a:gd name="connsiteX2" fmla="*/ 1577975 w 9893300"/>
                <a:gd name="connsiteY2" fmla="*/ 2550502 h 2550502"/>
                <a:gd name="connsiteX3" fmla="*/ 9467850 w 9893300"/>
                <a:gd name="connsiteY3" fmla="*/ 2521194 h 2550502"/>
                <a:gd name="connsiteX4" fmla="*/ 9893300 w 9893300"/>
                <a:gd name="connsiteY4" fmla="*/ 9525 h 2550502"/>
                <a:gd name="connsiteX5" fmla="*/ 0 w 9893300"/>
                <a:gd name="connsiteY5" fmla="*/ 0 h 2550502"/>
                <a:gd name="connsiteX0" fmla="*/ 0 w 9893300"/>
                <a:gd name="connsiteY0" fmla="*/ 0 h 2550502"/>
                <a:gd name="connsiteX1" fmla="*/ 431800 w 9893300"/>
                <a:gd name="connsiteY1" fmla="*/ 1740388 h 2550502"/>
                <a:gd name="connsiteX2" fmla="*/ 1577975 w 9893300"/>
                <a:gd name="connsiteY2" fmla="*/ 2550502 h 2550502"/>
                <a:gd name="connsiteX3" fmla="*/ 9467850 w 9893300"/>
                <a:gd name="connsiteY3" fmla="*/ 2535604 h 2550502"/>
                <a:gd name="connsiteX4" fmla="*/ 9893300 w 9893300"/>
                <a:gd name="connsiteY4" fmla="*/ 9525 h 2550502"/>
                <a:gd name="connsiteX5" fmla="*/ 0 w 9893300"/>
                <a:gd name="connsiteY5" fmla="*/ 0 h 255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3300" h="2550502">
                  <a:moveTo>
                    <a:pt x="0" y="0"/>
                  </a:moveTo>
                  <a:lnTo>
                    <a:pt x="431800" y="1740388"/>
                  </a:lnTo>
                  <a:lnTo>
                    <a:pt x="1577975" y="2550502"/>
                  </a:lnTo>
                  <a:lnTo>
                    <a:pt x="9467850" y="2535604"/>
                  </a:lnTo>
                  <a:lnTo>
                    <a:pt x="9893300" y="9525"/>
                  </a:lnTo>
                  <a:lnTo>
                    <a:pt x="0" y="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rapezoid 20">
              <a:extLst>
                <a:ext uri="{FF2B5EF4-FFF2-40B4-BE49-F238E27FC236}">
                  <a16:creationId xmlns:a16="http://schemas.microsoft.com/office/drawing/2014/main" id="{FFD2E405-C05C-47BB-98B9-7E8C8534C074}"/>
                </a:ext>
              </a:extLst>
            </p:cNvPr>
            <p:cNvSpPr/>
            <p:nvPr/>
          </p:nvSpPr>
          <p:spPr>
            <a:xfrm>
              <a:off x="3048000" y="1785924"/>
              <a:ext cx="8445487" cy="2176476"/>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9" name="Group 38">
            <a:extLst>
              <a:ext uri="{FF2B5EF4-FFF2-40B4-BE49-F238E27FC236}">
                <a16:creationId xmlns:a16="http://schemas.microsoft.com/office/drawing/2014/main" id="{EB270D25-92E5-458B-A43F-CEC37471967E}"/>
              </a:ext>
            </a:extLst>
          </p:cNvPr>
          <p:cNvGrpSpPr/>
          <p:nvPr/>
        </p:nvGrpSpPr>
        <p:grpSpPr>
          <a:xfrm>
            <a:off x="852055" y="4395490"/>
            <a:ext cx="10806545" cy="2281535"/>
            <a:chOff x="852055" y="4395490"/>
            <a:chExt cx="10806545" cy="2281535"/>
          </a:xfrm>
        </p:grpSpPr>
        <p:grpSp>
          <p:nvGrpSpPr>
            <p:cNvPr id="55" name="Group 54">
              <a:extLst>
                <a:ext uri="{FF2B5EF4-FFF2-40B4-BE49-F238E27FC236}">
                  <a16:creationId xmlns:a16="http://schemas.microsoft.com/office/drawing/2014/main" id="{7BEC0D08-CDF2-497B-8334-35D21AB01DCE}"/>
                </a:ext>
              </a:extLst>
            </p:cNvPr>
            <p:cNvGrpSpPr/>
            <p:nvPr/>
          </p:nvGrpSpPr>
          <p:grpSpPr>
            <a:xfrm>
              <a:off x="852055" y="4395490"/>
              <a:ext cx="10806545" cy="2281535"/>
              <a:chOff x="527612" y="1604665"/>
              <a:chExt cx="10140388" cy="4262735"/>
            </a:xfrm>
          </p:grpSpPr>
          <p:cxnSp>
            <p:nvCxnSpPr>
              <p:cNvPr id="64" name="Straight Connector 63">
                <a:extLst>
                  <a:ext uri="{FF2B5EF4-FFF2-40B4-BE49-F238E27FC236}">
                    <a16:creationId xmlns:a16="http://schemas.microsoft.com/office/drawing/2014/main" id="{7FC83138-4789-4C1A-94C1-7143B81C163D}"/>
                  </a:ext>
                </a:extLst>
              </p:cNvPr>
              <p:cNvCxnSpPr>
                <a:cxnSpLocks/>
              </p:cNvCxnSpPr>
              <p:nvPr/>
            </p:nvCxnSpPr>
            <p:spPr>
              <a:xfrm>
                <a:off x="533400" y="1604665"/>
                <a:ext cx="0" cy="4262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D46460-7393-444C-818E-332937627FAA}"/>
                  </a:ext>
                </a:extLst>
              </p:cNvPr>
              <p:cNvCxnSpPr>
                <a:cxnSpLocks/>
                <a:stCxn id="32" idx="0"/>
              </p:cNvCxnSpPr>
              <p:nvPr/>
            </p:nvCxnSpPr>
            <p:spPr>
              <a:xfrm flipV="1">
                <a:off x="527612" y="3962402"/>
                <a:ext cx="10140388" cy="1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reeform: Shape 31">
              <a:extLst>
                <a:ext uri="{FF2B5EF4-FFF2-40B4-BE49-F238E27FC236}">
                  <a16:creationId xmlns:a16="http://schemas.microsoft.com/office/drawing/2014/main" id="{FEA7AED6-1367-4E43-8BA1-CF61E7CCC5B9}"/>
                </a:ext>
              </a:extLst>
            </p:cNvPr>
            <p:cNvSpPr/>
            <p:nvPr/>
          </p:nvSpPr>
          <p:spPr>
            <a:xfrm>
              <a:off x="852055" y="4978099"/>
              <a:ext cx="10279495" cy="1641485"/>
            </a:xfrm>
            <a:custGeom>
              <a:avLst/>
              <a:gdLst>
                <a:gd name="connsiteX0" fmla="*/ 0 w 9829800"/>
                <a:gd name="connsiteY0" fmla="*/ 644237 h 1734766"/>
                <a:gd name="connsiteX1" fmla="*/ 446809 w 9829800"/>
                <a:gd name="connsiteY1" fmla="*/ 800100 h 1734766"/>
                <a:gd name="connsiteX2" fmla="*/ 914400 w 9829800"/>
                <a:gd name="connsiteY2" fmla="*/ 1091046 h 1734766"/>
                <a:gd name="connsiteX3" fmla="*/ 1943100 w 9829800"/>
                <a:gd name="connsiteY3" fmla="*/ 1704109 h 1734766"/>
                <a:gd name="connsiteX4" fmla="*/ 3044536 w 9829800"/>
                <a:gd name="connsiteY4" fmla="*/ 1548246 h 1734766"/>
                <a:gd name="connsiteX5" fmla="*/ 7117772 w 9829800"/>
                <a:gd name="connsiteY5" fmla="*/ 737755 h 1734766"/>
                <a:gd name="connsiteX6" fmla="*/ 9829800 w 9829800"/>
                <a:gd name="connsiteY6" fmla="*/ 0 h 1734766"/>
                <a:gd name="connsiteX0" fmla="*/ 0 w 10235045"/>
                <a:gd name="connsiteY0" fmla="*/ 768927 h 1859456"/>
                <a:gd name="connsiteX1" fmla="*/ 446809 w 10235045"/>
                <a:gd name="connsiteY1" fmla="*/ 924790 h 1859456"/>
                <a:gd name="connsiteX2" fmla="*/ 914400 w 10235045"/>
                <a:gd name="connsiteY2" fmla="*/ 1215736 h 1859456"/>
                <a:gd name="connsiteX3" fmla="*/ 1943100 w 10235045"/>
                <a:gd name="connsiteY3" fmla="*/ 1828799 h 1859456"/>
                <a:gd name="connsiteX4" fmla="*/ 3044536 w 10235045"/>
                <a:gd name="connsiteY4" fmla="*/ 1672936 h 1859456"/>
                <a:gd name="connsiteX5" fmla="*/ 7117772 w 10235045"/>
                <a:gd name="connsiteY5" fmla="*/ 862445 h 1859456"/>
                <a:gd name="connsiteX6" fmla="*/ 10235045 w 10235045"/>
                <a:gd name="connsiteY6" fmla="*/ 0 h 1859456"/>
                <a:gd name="connsiteX0" fmla="*/ 0 w 10279495"/>
                <a:gd name="connsiteY0" fmla="*/ 783426 h 1873955"/>
                <a:gd name="connsiteX1" fmla="*/ 446809 w 10279495"/>
                <a:gd name="connsiteY1" fmla="*/ 939289 h 1873955"/>
                <a:gd name="connsiteX2" fmla="*/ 914400 w 10279495"/>
                <a:gd name="connsiteY2" fmla="*/ 1230235 h 1873955"/>
                <a:gd name="connsiteX3" fmla="*/ 1943100 w 10279495"/>
                <a:gd name="connsiteY3" fmla="*/ 1843298 h 1873955"/>
                <a:gd name="connsiteX4" fmla="*/ 3044536 w 10279495"/>
                <a:gd name="connsiteY4" fmla="*/ 1687435 h 1873955"/>
                <a:gd name="connsiteX5" fmla="*/ 7117772 w 10279495"/>
                <a:gd name="connsiteY5" fmla="*/ 876944 h 1873955"/>
                <a:gd name="connsiteX6" fmla="*/ 10279495 w 10279495"/>
                <a:gd name="connsiteY6" fmla="*/ 0 h 18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9495" h="1873955">
                  <a:moveTo>
                    <a:pt x="0" y="783426"/>
                  </a:moveTo>
                  <a:cubicBezTo>
                    <a:pt x="147204" y="824123"/>
                    <a:pt x="294409" y="864821"/>
                    <a:pt x="446809" y="939289"/>
                  </a:cubicBezTo>
                  <a:cubicBezTo>
                    <a:pt x="599209" y="1013757"/>
                    <a:pt x="914400" y="1230235"/>
                    <a:pt x="914400" y="1230235"/>
                  </a:cubicBezTo>
                  <a:cubicBezTo>
                    <a:pt x="1163782" y="1380903"/>
                    <a:pt x="1588077" y="1767098"/>
                    <a:pt x="1943100" y="1843298"/>
                  </a:cubicBezTo>
                  <a:cubicBezTo>
                    <a:pt x="2298123" y="1919498"/>
                    <a:pt x="2182091" y="1848494"/>
                    <a:pt x="3044536" y="1687435"/>
                  </a:cubicBezTo>
                  <a:cubicBezTo>
                    <a:pt x="3906981" y="1526376"/>
                    <a:pt x="5986895" y="1134985"/>
                    <a:pt x="7117772" y="876944"/>
                  </a:cubicBezTo>
                  <a:cubicBezTo>
                    <a:pt x="8248649" y="618903"/>
                    <a:pt x="9488919" y="239857"/>
                    <a:pt x="1027949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7" name="Straight Connector 36">
            <a:extLst>
              <a:ext uri="{FF2B5EF4-FFF2-40B4-BE49-F238E27FC236}">
                <a16:creationId xmlns:a16="http://schemas.microsoft.com/office/drawing/2014/main" id="{032E865D-8F93-420A-BA3D-23C6391C55BD}"/>
              </a:ext>
            </a:extLst>
          </p:cNvPr>
          <p:cNvCxnSpPr>
            <a:cxnSpLocks/>
          </p:cNvCxnSpPr>
          <p:nvPr/>
        </p:nvCxnSpPr>
        <p:spPr>
          <a:xfrm>
            <a:off x="26670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BDD148-E987-41FD-B402-2D2180CA7E4B}"/>
              </a:ext>
            </a:extLst>
          </p:cNvPr>
          <p:cNvCxnSpPr>
            <a:cxnSpLocks/>
          </p:cNvCxnSpPr>
          <p:nvPr/>
        </p:nvCxnSpPr>
        <p:spPr>
          <a:xfrm>
            <a:off x="29718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27D3A5-39F7-495C-8A5F-3CB4F5885480}"/>
              </a:ext>
            </a:extLst>
          </p:cNvPr>
          <p:cNvCxnSpPr>
            <a:cxnSpLocks/>
          </p:cNvCxnSpPr>
          <p:nvPr/>
        </p:nvCxnSpPr>
        <p:spPr>
          <a:xfrm>
            <a:off x="84582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9E3B38D-94BE-4C73-8776-E3879F108F94}"/>
              </a:ext>
            </a:extLst>
          </p:cNvPr>
          <p:cNvCxnSpPr>
            <a:cxnSpLocks/>
          </p:cNvCxnSpPr>
          <p:nvPr/>
        </p:nvCxnSpPr>
        <p:spPr>
          <a:xfrm>
            <a:off x="111252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E4A3EC4-AB44-4999-A9DA-9863651061DA}"/>
              </a:ext>
            </a:extLst>
          </p:cNvPr>
          <p:cNvCxnSpPr>
            <a:cxnSpLocks/>
          </p:cNvCxnSpPr>
          <p:nvPr/>
        </p:nvCxnSpPr>
        <p:spPr>
          <a:xfrm>
            <a:off x="17526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9B9D618-A0C3-4716-8CF0-E6B5437527E5}"/>
              </a:ext>
            </a:extLst>
          </p:cNvPr>
          <p:cNvSpPr txBox="1"/>
          <p:nvPr/>
        </p:nvSpPr>
        <p:spPr>
          <a:xfrm>
            <a:off x="6134477" y="2346199"/>
            <a:ext cx="1523750" cy="369332"/>
          </a:xfrm>
          <a:prstGeom prst="rect">
            <a:avLst/>
          </a:prstGeom>
          <a:noFill/>
        </p:spPr>
        <p:txBody>
          <a:bodyPr wrap="none" rtlCol="0">
            <a:spAutoFit/>
          </a:bodyPr>
          <a:lstStyle/>
          <a:p>
            <a:r>
              <a:rPr lang="en-CA" dirty="0"/>
              <a:t>Sales Revenue</a:t>
            </a:r>
          </a:p>
        </p:txBody>
      </p:sp>
      <p:sp>
        <p:nvSpPr>
          <p:cNvPr id="76" name="TextBox 75">
            <a:extLst>
              <a:ext uri="{FF2B5EF4-FFF2-40B4-BE49-F238E27FC236}">
                <a16:creationId xmlns:a16="http://schemas.microsoft.com/office/drawing/2014/main" id="{A4A219E5-18F3-432C-B419-7CBB72B2EDE1}"/>
              </a:ext>
            </a:extLst>
          </p:cNvPr>
          <p:cNvSpPr txBox="1"/>
          <p:nvPr/>
        </p:nvSpPr>
        <p:spPr>
          <a:xfrm>
            <a:off x="5229837" y="3434761"/>
            <a:ext cx="2035494" cy="369332"/>
          </a:xfrm>
          <a:prstGeom prst="rect">
            <a:avLst/>
          </a:prstGeom>
          <a:noFill/>
        </p:spPr>
        <p:txBody>
          <a:bodyPr wrap="none" rtlCol="0">
            <a:spAutoFit/>
          </a:bodyPr>
          <a:lstStyle/>
          <a:p>
            <a:r>
              <a:rPr lang="en-CA" dirty="0"/>
              <a:t>Manufacturing Cost</a:t>
            </a:r>
          </a:p>
        </p:txBody>
      </p:sp>
      <p:sp>
        <p:nvSpPr>
          <p:cNvPr id="77" name="TextBox 76">
            <a:extLst>
              <a:ext uri="{FF2B5EF4-FFF2-40B4-BE49-F238E27FC236}">
                <a16:creationId xmlns:a16="http://schemas.microsoft.com/office/drawing/2014/main" id="{156A0BEE-0A6A-4651-B89B-10E305435C37}"/>
              </a:ext>
            </a:extLst>
          </p:cNvPr>
          <p:cNvSpPr txBox="1"/>
          <p:nvPr/>
        </p:nvSpPr>
        <p:spPr>
          <a:xfrm>
            <a:off x="1136144" y="3200400"/>
            <a:ext cx="1759456" cy="369332"/>
          </a:xfrm>
          <a:prstGeom prst="rect">
            <a:avLst/>
          </a:prstGeom>
          <a:noFill/>
        </p:spPr>
        <p:txBody>
          <a:bodyPr wrap="none" rtlCol="0">
            <a:spAutoFit/>
          </a:bodyPr>
          <a:lstStyle/>
          <a:p>
            <a:r>
              <a:rPr lang="en-CA" dirty="0"/>
              <a:t>Engineering Cost</a:t>
            </a:r>
          </a:p>
        </p:txBody>
      </p:sp>
      <p:sp>
        <p:nvSpPr>
          <p:cNvPr id="78" name="TextBox 77">
            <a:extLst>
              <a:ext uri="{FF2B5EF4-FFF2-40B4-BE49-F238E27FC236}">
                <a16:creationId xmlns:a16="http://schemas.microsoft.com/office/drawing/2014/main" id="{7ACB778F-CE8E-4588-9FCE-8F6128856CFA}"/>
              </a:ext>
            </a:extLst>
          </p:cNvPr>
          <p:cNvSpPr txBox="1"/>
          <p:nvPr/>
        </p:nvSpPr>
        <p:spPr>
          <a:xfrm rot="16200000">
            <a:off x="361541" y="5184307"/>
            <a:ext cx="2512739" cy="369332"/>
          </a:xfrm>
          <a:prstGeom prst="rect">
            <a:avLst/>
          </a:prstGeom>
          <a:noFill/>
        </p:spPr>
        <p:txBody>
          <a:bodyPr wrap="none" rtlCol="0">
            <a:spAutoFit/>
          </a:bodyPr>
          <a:lstStyle/>
          <a:p>
            <a:r>
              <a:rPr lang="en-CA" i="1" dirty="0"/>
              <a:t>Cert Article Manufacture</a:t>
            </a:r>
          </a:p>
        </p:txBody>
      </p:sp>
      <p:sp>
        <p:nvSpPr>
          <p:cNvPr id="79" name="TextBox 78">
            <a:extLst>
              <a:ext uri="{FF2B5EF4-FFF2-40B4-BE49-F238E27FC236}">
                <a16:creationId xmlns:a16="http://schemas.microsoft.com/office/drawing/2014/main" id="{423A20E9-8EE2-49D6-8862-8E6F15FEB517}"/>
              </a:ext>
            </a:extLst>
          </p:cNvPr>
          <p:cNvSpPr txBox="1"/>
          <p:nvPr/>
        </p:nvSpPr>
        <p:spPr>
          <a:xfrm rot="16200000">
            <a:off x="1638531" y="5585091"/>
            <a:ext cx="1814536" cy="369332"/>
          </a:xfrm>
          <a:prstGeom prst="rect">
            <a:avLst/>
          </a:prstGeom>
          <a:noFill/>
        </p:spPr>
        <p:txBody>
          <a:bodyPr wrap="none" rtlCol="0">
            <a:spAutoFit/>
          </a:bodyPr>
          <a:lstStyle/>
          <a:p>
            <a:r>
              <a:rPr lang="en-CA" i="1" dirty="0"/>
              <a:t>Type Certification</a:t>
            </a:r>
          </a:p>
        </p:txBody>
      </p:sp>
      <p:sp>
        <p:nvSpPr>
          <p:cNvPr id="80" name="TextBox 79">
            <a:extLst>
              <a:ext uri="{FF2B5EF4-FFF2-40B4-BE49-F238E27FC236}">
                <a16:creationId xmlns:a16="http://schemas.microsoft.com/office/drawing/2014/main" id="{922A9D8C-21C9-44F8-805F-D84C01F815B2}"/>
              </a:ext>
            </a:extLst>
          </p:cNvPr>
          <p:cNvSpPr txBox="1"/>
          <p:nvPr/>
        </p:nvSpPr>
        <p:spPr>
          <a:xfrm rot="16200000">
            <a:off x="1892918" y="5322465"/>
            <a:ext cx="2396938" cy="369332"/>
          </a:xfrm>
          <a:prstGeom prst="rect">
            <a:avLst/>
          </a:prstGeom>
          <a:noFill/>
        </p:spPr>
        <p:txBody>
          <a:bodyPr wrap="none" rtlCol="0">
            <a:spAutoFit/>
          </a:bodyPr>
          <a:lstStyle/>
          <a:p>
            <a:r>
              <a:rPr lang="en-CA" i="1" dirty="0"/>
              <a:t>Production Certification</a:t>
            </a:r>
          </a:p>
        </p:txBody>
      </p:sp>
      <p:sp>
        <p:nvSpPr>
          <p:cNvPr id="81" name="TextBox 80">
            <a:extLst>
              <a:ext uri="{FF2B5EF4-FFF2-40B4-BE49-F238E27FC236}">
                <a16:creationId xmlns:a16="http://schemas.microsoft.com/office/drawing/2014/main" id="{29571A75-B1A6-403B-8752-CEF17ACE0FC7}"/>
              </a:ext>
            </a:extLst>
          </p:cNvPr>
          <p:cNvSpPr txBox="1"/>
          <p:nvPr/>
        </p:nvSpPr>
        <p:spPr>
          <a:xfrm rot="16200000">
            <a:off x="7425322" y="5322465"/>
            <a:ext cx="1745029" cy="369332"/>
          </a:xfrm>
          <a:prstGeom prst="rect">
            <a:avLst/>
          </a:prstGeom>
          <a:noFill/>
        </p:spPr>
        <p:txBody>
          <a:bodyPr wrap="none" rtlCol="0">
            <a:spAutoFit/>
          </a:bodyPr>
          <a:lstStyle/>
          <a:p>
            <a:r>
              <a:rPr lang="en-CA" i="1" dirty="0"/>
              <a:t>Break Even Point</a:t>
            </a:r>
          </a:p>
        </p:txBody>
      </p:sp>
      <p:sp>
        <p:nvSpPr>
          <p:cNvPr id="82" name="TextBox 81">
            <a:extLst>
              <a:ext uri="{FF2B5EF4-FFF2-40B4-BE49-F238E27FC236}">
                <a16:creationId xmlns:a16="http://schemas.microsoft.com/office/drawing/2014/main" id="{CE0C58D9-3270-46E4-9AB9-374FA794259B}"/>
              </a:ext>
            </a:extLst>
          </p:cNvPr>
          <p:cNvSpPr txBox="1"/>
          <p:nvPr/>
        </p:nvSpPr>
        <p:spPr>
          <a:xfrm rot="16200000">
            <a:off x="10667027" y="5761003"/>
            <a:ext cx="1239122" cy="369332"/>
          </a:xfrm>
          <a:prstGeom prst="rect">
            <a:avLst/>
          </a:prstGeom>
          <a:noFill/>
        </p:spPr>
        <p:txBody>
          <a:bodyPr wrap="none" rtlCol="0">
            <a:spAutoFit/>
          </a:bodyPr>
          <a:lstStyle/>
          <a:p>
            <a:r>
              <a:rPr lang="en-CA" i="1" dirty="0"/>
              <a:t>Project End</a:t>
            </a:r>
          </a:p>
        </p:txBody>
      </p:sp>
      <p:sp>
        <p:nvSpPr>
          <p:cNvPr id="83" name="TextBox 82">
            <a:extLst>
              <a:ext uri="{FF2B5EF4-FFF2-40B4-BE49-F238E27FC236}">
                <a16:creationId xmlns:a16="http://schemas.microsoft.com/office/drawing/2014/main" id="{1D8519B5-9BC7-479F-A38D-0D149BDA8BDC}"/>
              </a:ext>
            </a:extLst>
          </p:cNvPr>
          <p:cNvSpPr txBox="1"/>
          <p:nvPr/>
        </p:nvSpPr>
        <p:spPr>
          <a:xfrm>
            <a:off x="10181380" y="5241261"/>
            <a:ext cx="516039" cy="369332"/>
          </a:xfrm>
          <a:prstGeom prst="rect">
            <a:avLst/>
          </a:prstGeom>
          <a:noFill/>
        </p:spPr>
        <p:txBody>
          <a:bodyPr wrap="none" rtlCol="0">
            <a:spAutoFit/>
          </a:bodyPr>
          <a:lstStyle/>
          <a:p>
            <a:r>
              <a:rPr lang="en-CA" i="1" dirty="0"/>
              <a:t>ROI</a:t>
            </a:r>
          </a:p>
        </p:txBody>
      </p:sp>
      <p:sp>
        <p:nvSpPr>
          <p:cNvPr id="84" name="TextBox 83">
            <a:extLst>
              <a:ext uri="{FF2B5EF4-FFF2-40B4-BE49-F238E27FC236}">
                <a16:creationId xmlns:a16="http://schemas.microsoft.com/office/drawing/2014/main" id="{FFC25FAE-38F3-41D4-8621-789A102212A7}"/>
              </a:ext>
            </a:extLst>
          </p:cNvPr>
          <p:cNvSpPr txBox="1"/>
          <p:nvPr/>
        </p:nvSpPr>
        <p:spPr>
          <a:xfrm rot="16200000">
            <a:off x="68485" y="2784043"/>
            <a:ext cx="1183466" cy="307777"/>
          </a:xfrm>
          <a:prstGeom prst="rect">
            <a:avLst/>
          </a:prstGeom>
          <a:noFill/>
        </p:spPr>
        <p:txBody>
          <a:bodyPr wrap="none" rtlCol="0">
            <a:spAutoFit/>
          </a:bodyPr>
          <a:lstStyle/>
          <a:p>
            <a:r>
              <a:rPr lang="en-CA" sz="1400" i="1" dirty="0"/>
              <a:t>Cost/Revenue</a:t>
            </a:r>
          </a:p>
        </p:txBody>
      </p:sp>
      <p:sp>
        <p:nvSpPr>
          <p:cNvPr id="85" name="TextBox 84">
            <a:extLst>
              <a:ext uri="{FF2B5EF4-FFF2-40B4-BE49-F238E27FC236}">
                <a16:creationId xmlns:a16="http://schemas.microsoft.com/office/drawing/2014/main" id="{3489C89F-FC73-4DA3-99E3-2B1542E20EB2}"/>
              </a:ext>
            </a:extLst>
          </p:cNvPr>
          <p:cNvSpPr txBox="1"/>
          <p:nvPr/>
        </p:nvSpPr>
        <p:spPr>
          <a:xfrm rot="16200000">
            <a:off x="-253627" y="5215084"/>
            <a:ext cx="1854091" cy="307777"/>
          </a:xfrm>
          <a:prstGeom prst="rect">
            <a:avLst/>
          </a:prstGeom>
          <a:noFill/>
        </p:spPr>
        <p:txBody>
          <a:bodyPr wrap="square" rtlCol="0">
            <a:spAutoFit/>
          </a:bodyPr>
          <a:lstStyle/>
          <a:p>
            <a:r>
              <a:rPr lang="en-CA" sz="1400" i="1" dirty="0"/>
              <a:t>Cumulative net cash</a:t>
            </a:r>
          </a:p>
        </p:txBody>
      </p:sp>
      <p:cxnSp>
        <p:nvCxnSpPr>
          <p:cNvPr id="48" name="Straight Connector 47">
            <a:extLst>
              <a:ext uri="{FF2B5EF4-FFF2-40B4-BE49-F238E27FC236}">
                <a16:creationId xmlns:a16="http://schemas.microsoft.com/office/drawing/2014/main" id="{58B4D959-CEBD-47F4-A97C-ADD919F2B76C}"/>
              </a:ext>
            </a:extLst>
          </p:cNvPr>
          <p:cNvCxnSpPr>
            <a:cxnSpLocks/>
          </p:cNvCxnSpPr>
          <p:nvPr/>
        </p:nvCxnSpPr>
        <p:spPr>
          <a:xfrm flipH="1">
            <a:off x="640426" y="6629400"/>
            <a:ext cx="6369974"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4DD3F26B-45B1-49F0-95D0-2070A91BCC87}"/>
              </a:ext>
            </a:extLst>
          </p:cNvPr>
          <p:cNvSpPr txBox="1"/>
          <p:nvPr/>
        </p:nvSpPr>
        <p:spPr>
          <a:xfrm>
            <a:off x="4599037" y="6360830"/>
            <a:ext cx="3341071" cy="307777"/>
          </a:xfrm>
          <a:prstGeom prst="rect">
            <a:avLst/>
          </a:prstGeom>
          <a:noFill/>
        </p:spPr>
        <p:txBody>
          <a:bodyPr wrap="square" rtlCol="0">
            <a:spAutoFit/>
          </a:bodyPr>
          <a:lstStyle/>
          <a:p>
            <a:r>
              <a:rPr lang="en-CA" sz="1400" b="1" i="1" dirty="0">
                <a:solidFill>
                  <a:srgbClr val="FF0000"/>
                </a:solidFill>
              </a:rPr>
              <a:t>Total Development Investment Required</a:t>
            </a:r>
          </a:p>
        </p:txBody>
      </p:sp>
      <p:cxnSp>
        <p:nvCxnSpPr>
          <p:cNvPr id="90" name="Straight Connector 89">
            <a:extLst>
              <a:ext uri="{FF2B5EF4-FFF2-40B4-BE49-F238E27FC236}">
                <a16:creationId xmlns:a16="http://schemas.microsoft.com/office/drawing/2014/main" id="{EABD6DA5-BBD4-4BEF-A94F-FC79F871A80E}"/>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1" name="Picture 90" descr="Text&#10;&#10;Description automatically generated with medium confidence">
            <a:extLst>
              <a:ext uri="{FF2B5EF4-FFF2-40B4-BE49-F238E27FC236}">
                <a16:creationId xmlns:a16="http://schemas.microsoft.com/office/drawing/2014/main" id="{076AC165-8AF0-49C2-AFCF-60A96967E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92" name="Straight Connector 91">
            <a:extLst>
              <a:ext uri="{FF2B5EF4-FFF2-40B4-BE49-F238E27FC236}">
                <a16:creationId xmlns:a16="http://schemas.microsoft.com/office/drawing/2014/main" id="{8D165FCE-ACCF-4F98-95CC-226C0B9DDD85}"/>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11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Triangle 41">
            <a:extLst>
              <a:ext uri="{FF2B5EF4-FFF2-40B4-BE49-F238E27FC236}">
                <a16:creationId xmlns:a16="http://schemas.microsoft.com/office/drawing/2014/main" id="{945BC732-9666-43A0-B9F8-6F57363298A0}"/>
              </a:ext>
            </a:extLst>
          </p:cNvPr>
          <p:cNvSpPr/>
          <p:nvPr/>
        </p:nvSpPr>
        <p:spPr>
          <a:xfrm flipH="1">
            <a:off x="10126966" y="5386729"/>
            <a:ext cx="998234" cy="264927"/>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Simple Model of Aircraft Development Projects  - Financial Time Line - Commercial</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grpSp>
        <p:nvGrpSpPr>
          <p:cNvPr id="24" name="Group 23">
            <a:extLst>
              <a:ext uri="{FF2B5EF4-FFF2-40B4-BE49-F238E27FC236}">
                <a16:creationId xmlns:a16="http://schemas.microsoft.com/office/drawing/2014/main" id="{8F427F10-1FA0-4D22-AE9C-9A640E57CFAA}"/>
              </a:ext>
            </a:extLst>
          </p:cNvPr>
          <p:cNvGrpSpPr/>
          <p:nvPr/>
        </p:nvGrpSpPr>
        <p:grpSpPr>
          <a:xfrm>
            <a:off x="852055" y="1905000"/>
            <a:ext cx="10806545" cy="2865764"/>
            <a:chOff x="928255" y="1604665"/>
            <a:chExt cx="10806545" cy="5354287"/>
          </a:xfrm>
        </p:grpSpPr>
        <p:grpSp>
          <p:nvGrpSpPr>
            <p:cNvPr id="19" name="Group 18">
              <a:extLst>
                <a:ext uri="{FF2B5EF4-FFF2-40B4-BE49-F238E27FC236}">
                  <a16:creationId xmlns:a16="http://schemas.microsoft.com/office/drawing/2014/main" id="{DC1DF414-0F7A-44D3-814F-5D01B3991CF0}"/>
                </a:ext>
              </a:extLst>
            </p:cNvPr>
            <p:cNvGrpSpPr/>
            <p:nvPr/>
          </p:nvGrpSpPr>
          <p:grpSpPr>
            <a:xfrm>
              <a:off x="928255" y="1604665"/>
              <a:ext cx="10806545" cy="4262735"/>
              <a:chOff x="527612" y="1604665"/>
              <a:chExt cx="10140388" cy="4262735"/>
            </a:xfrm>
          </p:grpSpPr>
          <p:cxnSp>
            <p:nvCxnSpPr>
              <p:cNvPr id="7" name="Straight Connector 6">
                <a:extLst>
                  <a:ext uri="{FF2B5EF4-FFF2-40B4-BE49-F238E27FC236}">
                    <a16:creationId xmlns:a16="http://schemas.microsoft.com/office/drawing/2014/main" id="{E5607DB9-9690-44A5-ACE1-BBF6DA0F83B2}"/>
                  </a:ext>
                </a:extLst>
              </p:cNvPr>
              <p:cNvCxnSpPr>
                <a:cxnSpLocks/>
              </p:cNvCxnSpPr>
              <p:nvPr/>
            </p:nvCxnSpPr>
            <p:spPr>
              <a:xfrm>
                <a:off x="533400" y="1604665"/>
                <a:ext cx="0" cy="4262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F312F3F-CB74-49C4-894F-C5DE7CB8BA01}"/>
                  </a:ext>
                </a:extLst>
              </p:cNvPr>
              <p:cNvCxnSpPr>
                <a:cxnSpLocks/>
              </p:cNvCxnSpPr>
              <p:nvPr/>
            </p:nvCxnSpPr>
            <p:spPr>
              <a:xfrm>
                <a:off x="527612" y="3962401"/>
                <a:ext cx="10140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Freeform: Shape 19">
              <a:extLst>
                <a:ext uri="{FF2B5EF4-FFF2-40B4-BE49-F238E27FC236}">
                  <a16:creationId xmlns:a16="http://schemas.microsoft.com/office/drawing/2014/main" id="{559C9711-9F7F-425A-9DF7-31006DBDF43D}"/>
                </a:ext>
              </a:extLst>
            </p:cNvPr>
            <p:cNvSpPr/>
            <p:nvPr/>
          </p:nvSpPr>
          <p:spPr>
            <a:xfrm>
              <a:off x="1028701" y="3962400"/>
              <a:ext cx="9893300" cy="990600"/>
            </a:xfrm>
            <a:custGeom>
              <a:avLst/>
              <a:gdLst>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159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152650 w 6578600"/>
                <a:gd name="connsiteY3" fmla="*/ 244475 h 1498600"/>
                <a:gd name="connsiteX4" fmla="*/ 6477000 w 6578600"/>
                <a:gd name="connsiteY4" fmla="*/ 241300 h 1498600"/>
                <a:gd name="connsiteX5" fmla="*/ 6578600 w 6578600"/>
                <a:gd name="connsiteY5" fmla="*/ 0 h 1498600"/>
                <a:gd name="connsiteX6" fmla="*/ 0 w 6578600"/>
                <a:gd name="connsiteY6" fmla="*/ 0 h 1498600"/>
                <a:gd name="connsiteX0" fmla="*/ 0 w 8950325"/>
                <a:gd name="connsiteY0" fmla="*/ 0 h 1498600"/>
                <a:gd name="connsiteX1" fmla="*/ 355600 w 8950325"/>
                <a:gd name="connsiteY1" fmla="*/ 1495425 h 1498600"/>
                <a:gd name="connsiteX2" fmla="*/ 1692275 w 8950325"/>
                <a:gd name="connsiteY2" fmla="*/ 1498600 h 1498600"/>
                <a:gd name="connsiteX3" fmla="*/ 2152650 w 8950325"/>
                <a:gd name="connsiteY3" fmla="*/ 244475 h 1498600"/>
                <a:gd name="connsiteX4" fmla="*/ 6477000 w 8950325"/>
                <a:gd name="connsiteY4" fmla="*/ 241300 h 1498600"/>
                <a:gd name="connsiteX5" fmla="*/ 8950325 w 8950325"/>
                <a:gd name="connsiteY5" fmla="*/ 9525 h 1498600"/>
                <a:gd name="connsiteX6" fmla="*/ 0 w 8950325"/>
                <a:gd name="connsiteY6" fmla="*/ 0 h 1498600"/>
                <a:gd name="connsiteX0" fmla="*/ 0 w 9534525"/>
                <a:gd name="connsiteY0" fmla="*/ 0 h 1498600"/>
                <a:gd name="connsiteX1" fmla="*/ 355600 w 9534525"/>
                <a:gd name="connsiteY1" fmla="*/ 1495425 h 1498600"/>
                <a:gd name="connsiteX2" fmla="*/ 1692275 w 9534525"/>
                <a:gd name="connsiteY2" fmla="*/ 1498600 h 1498600"/>
                <a:gd name="connsiteX3" fmla="*/ 2152650 w 9534525"/>
                <a:gd name="connsiteY3" fmla="*/ 244475 h 1498600"/>
                <a:gd name="connsiteX4" fmla="*/ 9534525 w 9534525"/>
                <a:gd name="connsiteY4" fmla="*/ 241300 h 1498600"/>
                <a:gd name="connsiteX5" fmla="*/ 8950325 w 9534525"/>
                <a:gd name="connsiteY5" fmla="*/ 9525 h 1498600"/>
                <a:gd name="connsiteX6" fmla="*/ 0 w 9534525"/>
                <a:gd name="connsiteY6" fmla="*/ 0 h 1498600"/>
                <a:gd name="connsiteX0" fmla="*/ 0 w 9893300"/>
                <a:gd name="connsiteY0" fmla="*/ 0 h 1498600"/>
                <a:gd name="connsiteX1" fmla="*/ 355600 w 9893300"/>
                <a:gd name="connsiteY1" fmla="*/ 1495425 h 1498600"/>
                <a:gd name="connsiteX2" fmla="*/ 1692275 w 9893300"/>
                <a:gd name="connsiteY2" fmla="*/ 1498600 h 1498600"/>
                <a:gd name="connsiteX3" fmla="*/ 2152650 w 9893300"/>
                <a:gd name="connsiteY3" fmla="*/ 244475 h 1498600"/>
                <a:gd name="connsiteX4" fmla="*/ 9534525 w 9893300"/>
                <a:gd name="connsiteY4" fmla="*/ 241300 h 1498600"/>
                <a:gd name="connsiteX5" fmla="*/ 9893300 w 9893300"/>
                <a:gd name="connsiteY5" fmla="*/ 9525 h 1498600"/>
                <a:gd name="connsiteX6" fmla="*/ 0 w 9893300"/>
                <a:gd name="connsiteY6" fmla="*/ 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3300" h="1498600">
                  <a:moveTo>
                    <a:pt x="0" y="0"/>
                  </a:moveTo>
                  <a:lnTo>
                    <a:pt x="355600" y="1495425"/>
                  </a:lnTo>
                  <a:lnTo>
                    <a:pt x="1692275" y="1498600"/>
                  </a:lnTo>
                  <a:lnTo>
                    <a:pt x="2152650" y="244475"/>
                  </a:lnTo>
                  <a:lnTo>
                    <a:pt x="9534525" y="241300"/>
                  </a:lnTo>
                  <a:lnTo>
                    <a:pt x="9893300" y="9525"/>
                  </a:lnTo>
                  <a:lnTo>
                    <a:pt x="0" y="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reeform: Shape 45">
              <a:extLst>
                <a:ext uri="{FF2B5EF4-FFF2-40B4-BE49-F238E27FC236}">
                  <a16:creationId xmlns:a16="http://schemas.microsoft.com/office/drawing/2014/main" id="{92E3EAFD-68E5-4E0C-BFE4-693524FD8987}"/>
                </a:ext>
              </a:extLst>
            </p:cNvPr>
            <p:cNvSpPr/>
            <p:nvPr/>
          </p:nvSpPr>
          <p:spPr>
            <a:xfrm>
              <a:off x="1600200" y="3952876"/>
              <a:ext cx="9893300" cy="3006076"/>
            </a:xfrm>
            <a:custGeom>
              <a:avLst/>
              <a:gdLst>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159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152650 w 6578600"/>
                <a:gd name="connsiteY3" fmla="*/ 244475 h 1498600"/>
                <a:gd name="connsiteX4" fmla="*/ 6477000 w 6578600"/>
                <a:gd name="connsiteY4" fmla="*/ 241300 h 1498600"/>
                <a:gd name="connsiteX5" fmla="*/ 6578600 w 6578600"/>
                <a:gd name="connsiteY5" fmla="*/ 0 h 1498600"/>
                <a:gd name="connsiteX6" fmla="*/ 0 w 6578600"/>
                <a:gd name="connsiteY6" fmla="*/ 0 h 1498600"/>
                <a:gd name="connsiteX0" fmla="*/ 0 w 8950325"/>
                <a:gd name="connsiteY0" fmla="*/ 0 h 1498600"/>
                <a:gd name="connsiteX1" fmla="*/ 355600 w 8950325"/>
                <a:gd name="connsiteY1" fmla="*/ 1495425 h 1498600"/>
                <a:gd name="connsiteX2" fmla="*/ 1692275 w 8950325"/>
                <a:gd name="connsiteY2" fmla="*/ 1498600 h 1498600"/>
                <a:gd name="connsiteX3" fmla="*/ 2152650 w 8950325"/>
                <a:gd name="connsiteY3" fmla="*/ 244475 h 1498600"/>
                <a:gd name="connsiteX4" fmla="*/ 6477000 w 8950325"/>
                <a:gd name="connsiteY4" fmla="*/ 241300 h 1498600"/>
                <a:gd name="connsiteX5" fmla="*/ 8950325 w 8950325"/>
                <a:gd name="connsiteY5" fmla="*/ 9525 h 1498600"/>
                <a:gd name="connsiteX6" fmla="*/ 0 w 8950325"/>
                <a:gd name="connsiteY6" fmla="*/ 0 h 1498600"/>
                <a:gd name="connsiteX0" fmla="*/ 0 w 9534525"/>
                <a:gd name="connsiteY0" fmla="*/ 0 h 1498600"/>
                <a:gd name="connsiteX1" fmla="*/ 355600 w 9534525"/>
                <a:gd name="connsiteY1" fmla="*/ 1495425 h 1498600"/>
                <a:gd name="connsiteX2" fmla="*/ 1692275 w 9534525"/>
                <a:gd name="connsiteY2" fmla="*/ 1498600 h 1498600"/>
                <a:gd name="connsiteX3" fmla="*/ 2152650 w 9534525"/>
                <a:gd name="connsiteY3" fmla="*/ 244475 h 1498600"/>
                <a:gd name="connsiteX4" fmla="*/ 9534525 w 9534525"/>
                <a:gd name="connsiteY4" fmla="*/ 241300 h 1498600"/>
                <a:gd name="connsiteX5" fmla="*/ 8950325 w 9534525"/>
                <a:gd name="connsiteY5" fmla="*/ 9525 h 1498600"/>
                <a:gd name="connsiteX6" fmla="*/ 0 w 9534525"/>
                <a:gd name="connsiteY6" fmla="*/ 0 h 1498600"/>
                <a:gd name="connsiteX0" fmla="*/ 0 w 9893300"/>
                <a:gd name="connsiteY0" fmla="*/ 0 h 1498600"/>
                <a:gd name="connsiteX1" fmla="*/ 355600 w 9893300"/>
                <a:gd name="connsiteY1" fmla="*/ 1495425 h 1498600"/>
                <a:gd name="connsiteX2" fmla="*/ 1692275 w 9893300"/>
                <a:gd name="connsiteY2" fmla="*/ 1498600 h 1498600"/>
                <a:gd name="connsiteX3" fmla="*/ 2152650 w 9893300"/>
                <a:gd name="connsiteY3" fmla="*/ 244475 h 1498600"/>
                <a:gd name="connsiteX4" fmla="*/ 9534525 w 9893300"/>
                <a:gd name="connsiteY4" fmla="*/ 241300 h 1498600"/>
                <a:gd name="connsiteX5" fmla="*/ 9893300 w 9893300"/>
                <a:gd name="connsiteY5" fmla="*/ 9525 h 1498600"/>
                <a:gd name="connsiteX6" fmla="*/ 0 w 9893300"/>
                <a:gd name="connsiteY6" fmla="*/ 0 h 1498600"/>
                <a:gd name="connsiteX0" fmla="*/ 0 w 9893300"/>
                <a:gd name="connsiteY0" fmla="*/ 0 h 1740388"/>
                <a:gd name="connsiteX1" fmla="*/ 431800 w 9893300"/>
                <a:gd name="connsiteY1" fmla="*/ 1740388 h 1740388"/>
                <a:gd name="connsiteX2" fmla="*/ 1692275 w 9893300"/>
                <a:gd name="connsiteY2" fmla="*/ 1498600 h 1740388"/>
                <a:gd name="connsiteX3" fmla="*/ 2152650 w 9893300"/>
                <a:gd name="connsiteY3" fmla="*/ 244475 h 1740388"/>
                <a:gd name="connsiteX4" fmla="*/ 9534525 w 9893300"/>
                <a:gd name="connsiteY4" fmla="*/ 241300 h 1740388"/>
                <a:gd name="connsiteX5" fmla="*/ 9893300 w 9893300"/>
                <a:gd name="connsiteY5" fmla="*/ 9525 h 1740388"/>
                <a:gd name="connsiteX6" fmla="*/ 0 w 9893300"/>
                <a:gd name="connsiteY6" fmla="*/ 0 h 1740388"/>
                <a:gd name="connsiteX0" fmla="*/ 0 w 9893300"/>
                <a:gd name="connsiteY0" fmla="*/ 0 h 2550502"/>
                <a:gd name="connsiteX1" fmla="*/ 431800 w 9893300"/>
                <a:gd name="connsiteY1" fmla="*/ 1740388 h 2550502"/>
                <a:gd name="connsiteX2" fmla="*/ 1577975 w 9893300"/>
                <a:gd name="connsiteY2" fmla="*/ 2550502 h 2550502"/>
                <a:gd name="connsiteX3" fmla="*/ 2152650 w 9893300"/>
                <a:gd name="connsiteY3" fmla="*/ 244475 h 2550502"/>
                <a:gd name="connsiteX4" fmla="*/ 9534525 w 9893300"/>
                <a:gd name="connsiteY4" fmla="*/ 241300 h 2550502"/>
                <a:gd name="connsiteX5" fmla="*/ 9893300 w 9893300"/>
                <a:gd name="connsiteY5" fmla="*/ 9525 h 2550502"/>
                <a:gd name="connsiteX6" fmla="*/ 0 w 9893300"/>
                <a:gd name="connsiteY6" fmla="*/ 0 h 2550502"/>
                <a:gd name="connsiteX0" fmla="*/ 0 w 9893300"/>
                <a:gd name="connsiteY0" fmla="*/ 0 h 2622061"/>
                <a:gd name="connsiteX1" fmla="*/ 431800 w 9893300"/>
                <a:gd name="connsiteY1" fmla="*/ 1740388 h 2622061"/>
                <a:gd name="connsiteX2" fmla="*/ 1577975 w 9893300"/>
                <a:gd name="connsiteY2" fmla="*/ 2550502 h 2622061"/>
                <a:gd name="connsiteX3" fmla="*/ 9467850 w 9893300"/>
                <a:gd name="connsiteY3" fmla="*/ 2622061 h 2622061"/>
                <a:gd name="connsiteX4" fmla="*/ 9534525 w 9893300"/>
                <a:gd name="connsiteY4" fmla="*/ 241300 h 2622061"/>
                <a:gd name="connsiteX5" fmla="*/ 9893300 w 9893300"/>
                <a:gd name="connsiteY5" fmla="*/ 9525 h 2622061"/>
                <a:gd name="connsiteX6" fmla="*/ 0 w 9893300"/>
                <a:gd name="connsiteY6" fmla="*/ 0 h 2622061"/>
                <a:gd name="connsiteX0" fmla="*/ 0 w 9893300"/>
                <a:gd name="connsiteY0" fmla="*/ 0 h 2622061"/>
                <a:gd name="connsiteX1" fmla="*/ 431800 w 9893300"/>
                <a:gd name="connsiteY1" fmla="*/ 1740388 h 2622061"/>
                <a:gd name="connsiteX2" fmla="*/ 1577975 w 9893300"/>
                <a:gd name="connsiteY2" fmla="*/ 2550502 h 2622061"/>
                <a:gd name="connsiteX3" fmla="*/ 9467850 w 9893300"/>
                <a:gd name="connsiteY3" fmla="*/ 2622061 h 2622061"/>
                <a:gd name="connsiteX4" fmla="*/ 9893300 w 9893300"/>
                <a:gd name="connsiteY4" fmla="*/ 9525 h 2622061"/>
                <a:gd name="connsiteX5" fmla="*/ 0 w 9893300"/>
                <a:gd name="connsiteY5" fmla="*/ 0 h 2622061"/>
                <a:gd name="connsiteX0" fmla="*/ 0 w 9893300"/>
                <a:gd name="connsiteY0" fmla="*/ 0 h 2550502"/>
                <a:gd name="connsiteX1" fmla="*/ 431800 w 9893300"/>
                <a:gd name="connsiteY1" fmla="*/ 1740388 h 2550502"/>
                <a:gd name="connsiteX2" fmla="*/ 1577975 w 9893300"/>
                <a:gd name="connsiteY2" fmla="*/ 2550502 h 2550502"/>
                <a:gd name="connsiteX3" fmla="*/ 9467850 w 9893300"/>
                <a:gd name="connsiteY3" fmla="*/ 2521194 h 2550502"/>
                <a:gd name="connsiteX4" fmla="*/ 9893300 w 9893300"/>
                <a:gd name="connsiteY4" fmla="*/ 9525 h 2550502"/>
                <a:gd name="connsiteX5" fmla="*/ 0 w 9893300"/>
                <a:gd name="connsiteY5" fmla="*/ 0 h 2550502"/>
                <a:gd name="connsiteX0" fmla="*/ 0 w 9893300"/>
                <a:gd name="connsiteY0" fmla="*/ 0 h 2550502"/>
                <a:gd name="connsiteX1" fmla="*/ 431800 w 9893300"/>
                <a:gd name="connsiteY1" fmla="*/ 1740388 h 2550502"/>
                <a:gd name="connsiteX2" fmla="*/ 1577975 w 9893300"/>
                <a:gd name="connsiteY2" fmla="*/ 2550502 h 2550502"/>
                <a:gd name="connsiteX3" fmla="*/ 9467850 w 9893300"/>
                <a:gd name="connsiteY3" fmla="*/ 2535604 h 2550502"/>
                <a:gd name="connsiteX4" fmla="*/ 9893300 w 9893300"/>
                <a:gd name="connsiteY4" fmla="*/ 9525 h 2550502"/>
                <a:gd name="connsiteX5" fmla="*/ 0 w 9893300"/>
                <a:gd name="connsiteY5" fmla="*/ 0 h 2550502"/>
                <a:gd name="connsiteX0" fmla="*/ 0 w 9893300"/>
                <a:gd name="connsiteY0" fmla="*/ 0 h 4547655"/>
                <a:gd name="connsiteX1" fmla="*/ 431800 w 9893300"/>
                <a:gd name="connsiteY1" fmla="*/ 1740388 h 4547655"/>
                <a:gd name="connsiteX2" fmla="*/ 2201430 w 9893300"/>
                <a:gd name="connsiteY2" fmla="*/ 4547655 h 4547655"/>
                <a:gd name="connsiteX3" fmla="*/ 9467850 w 9893300"/>
                <a:gd name="connsiteY3" fmla="*/ 2535604 h 4547655"/>
                <a:gd name="connsiteX4" fmla="*/ 9893300 w 9893300"/>
                <a:gd name="connsiteY4" fmla="*/ 9525 h 4547655"/>
                <a:gd name="connsiteX5" fmla="*/ 0 w 9893300"/>
                <a:gd name="connsiteY5" fmla="*/ 0 h 454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3300" h="4547655">
                  <a:moveTo>
                    <a:pt x="0" y="0"/>
                  </a:moveTo>
                  <a:lnTo>
                    <a:pt x="431800" y="1740388"/>
                  </a:lnTo>
                  <a:lnTo>
                    <a:pt x="2201430" y="4547655"/>
                  </a:lnTo>
                  <a:lnTo>
                    <a:pt x="9467850" y="2535604"/>
                  </a:lnTo>
                  <a:lnTo>
                    <a:pt x="9893300" y="9525"/>
                  </a:lnTo>
                  <a:lnTo>
                    <a:pt x="0" y="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rapezoid 20">
              <a:extLst>
                <a:ext uri="{FF2B5EF4-FFF2-40B4-BE49-F238E27FC236}">
                  <a16:creationId xmlns:a16="http://schemas.microsoft.com/office/drawing/2014/main" id="{FFD2E405-C05C-47BB-98B9-7E8C8534C074}"/>
                </a:ext>
              </a:extLst>
            </p:cNvPr>
            <p:cNvSpPr/>
            <p:nvPr/>
          </p:nvSpPr>
          <p:spPr>
            <a:xfrm>
              <a:off x="3048000" y="1760038"/>
              <a:ext cx="8445487" cy="2202362"/>
            </a:xfrm>
            <a:custGeom>
              <a:avLst/>
              <a:gdLst>
                <a:gd name="connsiteX0" fmla="*/ 0 w 8445487"/>
                <a:gd name="connsiteY0" fmla="*/ 1164911 h 1164911"/>
                <a:gd name="connsiteX1" fmla="*/ 291228 w 8445487"/>
                <a:gd name="connsiteY1" fmla="*/ 0 h 1164911"/>
                <a:gd name="connsiteX2" fmla="*/ 8154259 w 8445487"/>
                <a:gd name="connsiteY2" fmla="*/ 0 h 1164911"/>
                <a:gd name="connsiteX3" fmla="*/ 8445487 w 8445487"/>
                <a:gd name="connsiteY3" fmla="*/ 1164911 h 1164911"/>
                <a:gd name="connsiteX4" fmla="*/ 0 w 8445487"/>
                <a:gd name="connsiteY4" fmla="*/ 1164911 h 1164911"/>
                <a:gd name="connsiteX0" fmla="*/ 0 w 8445487"/>
                <a:gd name="connsiteY0" fmla="*/ 1178766 h 1178766"/>
                <a:gd name="connsiteX1" fmla="*/ 5902319 w 8445487"/>
                <a:gd name="connsiteY1" fmla="*/ 0 h 1178766"/>
                <a:gd name="connsiteX2" fmla="*/ 8154259 w 8445487"/>
                <a:gd name="connsiteY2" fmla="*/ 13855 h 1178766"/>
                <a:gd name="connsiteX3" fmla="*/ 8445487 w 8445487"/>
                <a:gd name="connsiteY3" fmla="*/ 1178766 h 1178766"/>
                <a:gd name="connsiteX4" fmla="*/ 0 w 8445487"/>
                <a:gd name="connsiteY4" fmla="*/ 1178766 h 117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5487" h="1178766">
                  <a:moveTo>
                    <a:pt x="0" y="1178766"/>
                  </a:moveTo>
                  <a:lnTo>
                    <a:pt x="5902319" y="0"/>
                  </a:lnTo>
                  <a:lnTo>
                    <a:pt x="8154259" y="13855"/>
                  </a:lnTo>
                  <a:lnTo>
                    <a:pt x="8445487" y="1178766"/>
                  </a:lnTo>
                  <a:lnTo>
                    <a:pt x="0" y="117876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9" name="Group 38">
            <a:extLst>
              <a:ext uri="{FF2B5EF4-FFF2-40B4-BE49-F238E27FC236}">
                <a16:creationId xmlns:a16="http://schemas.microsoft.com/office/drawing/2014/main" id="{EB270D25-92E5-458B-A43F-CEC37471967E}"/>
              </a:ext>
            </a:extLst>
          </p:cNvPr>
          <p:cNvGrpSpPr/>
          <p:nvPr/>
        </p:nvGrpSpPr>
        <p:grpSpPr>
          <a:xfrm>
            <a:off x="852056" y="4395490"/>
            <a:ext cx="11235458" cy="2562979"/>
            <a:chOff x="852056" y="4395490"/>
            <a:chExt cx="11235458" cy="2562979"/>
          </a:xfrm>
        </p:grpSpPr>
        <p:grpSp>
          <p:nvGrpSpPr>
            <p:cNvPr id="55" name="Group 54">
              <a:extLst>
                <a:ext uri="{FF2B5EF4-FFF2-40B4-BE49-F238E27FC236}">
                  <a16:creationId xmlns:a16="http://schemas.microsoft.com/office/drawing/2014/main" id="{7BEC0D08-CDF2-497B-8334-35D21AB01DCE}"/>
                </a:ext>
              </a:extLst>
            </p:cNvPr>
            <p:cNvGrpSpPr/>
            <p:nvPr/>
          </p:nvGrpSpPr>
          <p:grpSpPr>
            <a:xfrm>
              <a:off x="852056" y="4395490"/>
              <a:ext cx="10806544" cy="2281535"/>
              <a:chOff x="527613" y="1604665"/>
              <a:chExt cx="10140387" cy="4262735"/>
            </a:xfrm>
          </p:grpSpPr>
          <p:cxnSp>
            <p:nvCxnSpPr>
              <p:cNvPr id="64" name="Straight Connector 63">
                <a:extLst>
                  <a:ext uri="{FF2B5EF4-FFF2-40B4-BE49-F238E27FC236}">
                    <a16:creationId xmlns:a16="http://schemas.microsoft.com/office/drawing/2014/main" id="{7FC83138-4789-4C1A-94C1-7143B81C163D}"/>
                  </a:ext>
                </a:extLst>
              </p:cNvPr>
              <p:cNvCxnSpPr>
                <a:cxnSpLocks/>
              </p:cNvCxnSpPr>
              <p:nvPr/>
            </p:nvCxnSpPr>
            <p:spPr>
              <a:xfrm>
                <a:off x="533400" y="1604665"/>
                <a:ext cx="0" cy="4262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D46460-7393-444C-818E-332937627FAA}"/>
                  </a:ext>
                </a:extLst>
              </p:cNvPr>
              <p:cNvCxnSpPr>
                <a:cxnSpLocks/>
                <a:stCxn id="32" idx="0"/>
              </p:cNvCxnSpPr>
              <p:nvPr/>
            </p:nvCxnSpPr>
            <p:spPr>
              <a:xfrm flipV="1">
                <a:off x="527613" y="3962404"/>
                <a:ext cx="10140387" cy="12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reeform: Shape 31">
              <a:extLst>
                <a:ext uri="{FF2B5EF4-FFF2-40B4-BE49-F238E27FC236}">
                  <a16:creationId xmlns:a16="http://schemas.microsoft.com/office/drawing/2014/main" id="{FEA7AED6-1367-4E43-8BA1-CF61E7CCC5B9}"/>
                </a:ext>
              </a:extLst>
            </p:cNvPr>
            <p:cNvSpPr/>
            <p:nvPr/>
          </p:nvSpPr>
          <p:spPr>
            <a:xfrm>
              <a:off x="852056" y="5158208"/>
              <a:ext cx="11235458" cy="1800261"/>
            </a:xfrm>
            <a:custGeom>
              <a:avLst/>
              <a:gdLst>
                <a:gd name="connsiteX0" fmla="*/ 0 w 9829800"/>
                <a:gd name="connsiteY0" fmla="*/ 644237 h 1734766"/>
                <a:gd name="connsiteX1" fmla="*/ 446809 w 9829800"/>
                <a:gd name="connsiteY1" fmla="*/ 800100 h 1734766"/>
                <a:gd name="connsiteX2" fmla="*/ 914400 w 9829800"/>
                <a:gd name="connsiteY2" fmla="*/ 1091046 h 1734766"/>
                <a:gd name="connsiteX3" fmla="*/ 1943100 w 9829800"/>
                <a:gd name="connsiteY3" fmla="*/ 1704109 h 1734766"/>
                <a:gd name="connsiteX4" fmla="*/ 3044536 w 9829800"/>
                <a:gd name="connsiteY4" fmla="*/ 1548246 h 1734766"/>
                <a:gd name="connsiteX5" fmla="*/ 7117772 w 9829800"/>
                <a:gd name="connsiteY5" fmla="*/ 737755 h 1734766"/>
                <a:gd name="connsiteX6" fmla="*/ 9829800 w 9829800"/>
                <a:gd name="connsiteY6" fmla="*/ 0 h 1734766"/>
                <a:gd name="connsiteX0" fmla="*/ 0 w 10235045"/>
                <a:gd name="connsiteY0" fmla="*/ 768927 h 1859456"/>
                <a:gd name="connsiteX1" fmla="*/ 446809 w 10235045"/>
                <a:gd name="connsiteY1" fmla="*/ 924790 h 1859456"/>
                <a:gd name="connsiteX2" fmla="*/ 914400 w 10235045"/>
                <a:gd name="connsiteY2" fmla="*/ 1215736 h 1859456"/>
                <a:gd name="connsiteX3" fmla="*/ 1943100 w 10235045"/>
                <a:gd name="connsiteY3" fmla="*/ 1828799 h 1859456"/>
                <a:gd name="connsiteX4" fmla="*/ 3044536 w 10235045"/>
                <a:gd name="connsiteY4" fmla="*/ 1672936 h 1859456"/>
                <a:gd name="connsiteX5" fmla="*/ 7117772 w 10235045"/>
                <a:gd name="connsiteY5" fmla="*/ 862445 h 1859456"/>
                <a:gd name="connsiteX6" fmla="*/ 10235045 w 10235045"/>
                <a:gd name="connsiteY6" fmla="*/ 0 h 1859456"/>
                <a:gd name="connsiteX0" fmla="*/ 0 w 10279495"/>
                <a:gd name="connsiteY0" fmla="*/ 783426 h 1873955"/>
                <a:gd name="connsiteX1" fmla="*/ 446809 w 10279495"/>
                <a:gd name="connsiteY1" fmla="*/ 939289 h 1873955"/>
                <a:gd name="connsiteX2" fmla="*/ 914400 w 10279495"/>
                <a:gd name="connsiteY2" fmla="*/ 1230235 h 1873955"/>
                <a:gd name="connsiteX3" fmla="*/ 1943100 w 10279495"/>
                <a:gd name="connsiteY3" fmla="*/ 1843298 h 1873955"/>
                <a:gd name="connsiteX4" fmla="*/ 3044536 w 10279495"/>
                <a:gd name="connsiteY4" fmla="*/ 1687435 h 1873955"/>
                <a:gd name="connsiteX5" fmla="*/ 7117772 w 10279495"/>
                <a:gd name="connsiteY5" fmla="*/ 876944 h 1873955"/>
                <a:gd name="connsiteX6" fmla="*/ 10279495 w 10279495"/>
                <a:gd name="connsiteY6" fmla="*/ 0 h 1873955"/>
                <a:gd name="connsiteX0" fmla="*/ 0 w 10279495"/>
                <a:gd name="connsiteY0" fmla="*/ 783426 h 1863856"/>
                <a:gd name="connsiteX1" fmla="*/ 446809 w 10279495"/>
                <a:gd name="connsiteY1" fmla="*/ 939289 h 1863856"/>
                <a:gd name="connsiteX2" fmla="*/ 914400 w 10279495"/>
                <a:gd name="connsiteY2" fmla="*/ 1230235 h 1863856"/>
                <a:gd name="connsiteX3" fmla="*/ 1943100 w 10279495"/>
                <a:gd name="connsiteY3" fmla="*/ 1843298 h 1863856"/>
                <a:gd name="connsiteX4" fmla="*/ 5441373 w 10279495"/>
                <a:gd name="connsiteY4" fmla="*/ 1639985 h 1863856"/>
                <a:gd name="connsiteX5" fmla="*/ 7117772 w 10279495"/>
                <a:gd name="connsiteY5" fmla="*/ 876944 h 1863856"/>
                <a:gd name="connsiteX6" fmla="*/ 10279495 w 10279495"/>
                <a:gd name="connsiteY6" fmla="*/ 0 h 1863856"/>
                <a:gd name="connsiteX0" fmla="*/ 0 w 10279495"/>
                <a:gd name="connsiteY0" fmla="*/ 783426 h 1864127"/>
                <a:gd name="connsiteX1" fmla="*/ 446809 w 10279495"/>
                <a:gd name="connsiteY1" fmla="*/ 939289 h 1864127"/>
                <a:gd name="connsiteX2" fmla="*/ 914400 w 10279495"/>
                <a:gd name="connsiteY2" fmla="*/ 1230235 h 1864127"/>
                <a:gd name="connsiteX3" fmla="*/ 1943100 w 10279495"/>
                <a:gd name="connsiteY3" fmla="*/ 1843298 h 1864127"/>
                <a:gd name="connsiteX4" fmla="*/ 5441373 w 10279495"/>
                <a:gd name="connsiteY4" fmla="*/ 1639985 h 1864127"/>
                <a:gd name="connsiteX5" fmla="*/ 8946572 w 10279495"/>
                <a:gd name="connsiteY5" fmla="*/ 861127 h 1864127"/>
                <a:gd name="connsiteX6" fmla="*/ 10279495 w 10279495"/>
                <a:gd name="connsiteY6" fmla="*/ 0 h 1864127"/>
                <a:gd name="connsiteX0" fmla="*/ 0 w 11235458"/>
                <a:gd name="connsiteY0" fmla="*/ 577810 h 1658509"/>
                <a:gd name="connsiteX1" fmla="*/ 446809 w 11235458"/>
                <a:gd name="connsiteY1" fmla="*/ 733673 h 1658509"/>
                <a:gd name="connsiteX2" fmla="*/ 914400 w 11235458"/>
                <a:gd name="connsiteY2" fmla="*/ 1024619 h 1658509"/>
                <a:gd name="connsiteX3" fmla="*/ 1943100 w 11235458"/>
                <a:gd name="connsiteY3" fmla="*/ 1637682 h 1658509"/>
                <a:gd name="connsiteX4" fmla="*/ 5441373 w 11235458"/>
                <a:gd name="connsiteY4" fmla="*/ 1434369 h 1658509"/>
                <a:gd name="connsiteX5" fmla="*/ 8946572 w 11235458"/>
                <a:gd name="connsiteY5" fmla="*/ 655511 h 1658509"/>
                <a:gd name="connsiteX6" fmla="*/ 11235458 w 11235458"/>
                <a:gd name="connsiteY6" fmla="*/ 0 h 1658509"/>
                <a:gd name="connsiteX0" fmla="*/ 0 w 11235458"/>
                <a:gd name="connsiteY0" fmla="*/ 577810 h 2055882"/>
                <a:gd name="connsiteX1" fmla="*/ 446809 w 11235458"/>
                <a:gd name="connsiteY1" fmla="*/ 733673 h 2055882"/>
                <a:gd name="connsiteX2" fmla="*/ 914400 w 11235458"/>
                <a:gd name="connsiteY2" fmla="*/ 1024619 h 2055882"/>
                <a:gd name="connsiteX3" fmla="*/ 2802081 w 11235458"/>
                <a:gd name="connsiteY3" fmla="*/ 2048915 h 2055882"/>
                <a:gd name="connsiteX4" fmla="*/ 5441373 w 11235458"/>
                <a:gd name="connsiteY4" fmla="*/ 1434369 h 2055882"/>
                <a:gd name="connsiteX5" fmla="*/ 8946572 w 11235458"/>
                <a:gd name="connsiteY5" fmla="*/ 655511 h 2055882"/>
                <a:gd name="connsiteX6" fmla="*/ 11235458 w 11235458"/>
                <a:gd name="connsiteY6" fmla="*/ 0 h 2055882"/>
                <a:gd name="connsiteX0" fmla="*/ 0 w 11235458"/>
                <a:gd name="connsiteY0" fmla="*/ 577810 h 2055216"/>
                <a:gd name="connsiteX1" fmla="*/ 446809 w 11235458"/>
                <a:gd name="connsiteY1" fmla="*/ 733673 h 2055216"/>
                <a:gd name="connsiteX2" fmla="*/ 914400 w 11235458"/>
                <a:gd name="connsiteY2" fmla="*/ 1024619 h 2055216"/>
                <a:gd name="connsiteX3" fmla="*/ 2802081 w 11235458"/>
                <a:gd name="connsiteY3" fmla="*/ 2048915 h 2055216"/>
                <a:gd name="connsiteX4" fmla="*/ 5801591 w 11235458"/>
                <a:gd name="connsiteY4" fmla="*/ 1418552 h 2055216"/>
                <a:gd name="connsiteX5" fmla="*/ 8946572 w 11235458"/>
                <a:gd name="connsiteY5" fmla="*/ 655511 h 2055216"/>
                <a:gd name="connsiteX6" fmla="*/ 11235458 w 11235458"/>
                <a:gd name="connsiteY6" fmla="*/ 0 h 205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5458" h="2055216">
                  <a:moveTo>
                    <a:pt x="0" y="577810"/>
                  </a:moveTo>
                  <a:cubicBezTo>
                    <a:pt x="147204" y="618507"/>
                    <a:pt x="294409" y="659205"/>
                    <a:pt x="446809" y="733673"/>
                  </a:cubicBezTo>
                  <a:cubicBezTo>
                    <a:pt x="599209" y="808141"/>
                    <a:pt x="521855" y="805412"/>
                    <a:pt x="914400" y="1024619"/>
                  </a:cubicBezTo>
                  <a:cubicBezTo>
                    <a:pt x="1306945" y="1243826"/>
                    <a:pt x="1987549" y="1983260"/>
                    <a:pt x="2802081" y="2048915"/>
                  </a:cubicBezTo>
                  <a:cubicBezTo>
                    <a:pt x="3616613" y="2114570"/>
                    <a:pt x="4777509" y="1650786"/>
                    <a:pt x="5801591" y="1418552"/>
                  </a:cubicBezTo>
                  <a:lnTo>
                    <a:pt x="8946572" y="655511"/>
                  </a:lnTo>
                  <a:cubicBezTo>
                    <a:pt x="10077449" y="397470"/>
                    <a:pt x="10444882" y="239857"/>
                    <a:pt x="112354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7" name="Straight Connector 36">
            <a:extLst>
              <a:ext uri="{FF2B5EF4-FFF2-40B4-BE49-F238E27FC236}">
                <a16:creationId xmlns:a16="http://schemas.microsoft.com/office/drawing/2014/main" id="{032E865D-8F93-420A-BA3D-23C6391C55BD}"/>
              </a:ext>
            </a:extLst>
          </p:cNvPr>
          <p:cNvCxnSpPr>
            <a:cxnSpLocks/>
          </p:cNvCxnSpPr>
          <p:nvPr/>
        </p:nvCxnSpPr>
        <p:spPr>
          <a:xfrm>
            <a:off x="26670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BDD148-E987-41FD-B402-2D2180CA7E4B}"/>
              </a:ext>
            </a:extLst>
          </p:cNvPr>
          <p:cNvCxnSpPr>
            <a:cxnSpLocks/>
          </p:cNvCxnSpPr>
          <p:nvPr/>
        </p:nvCxnSpPr>
        <p:spPr>
          <a:xfrm>
            <a:off x="29718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27D3A5-39F7-495C-8A5F-3CB4F5885480}"/>
              </a:ext>
            </a:extLst>
          </p:cNvPr>
          <p:cNvCxnSpPr>
            <a:cxnSpLocks/>
          </p:cNvCxnSpPr>
          <p:nvPr/>
        </p:nvCxnSpPr>
        <p:spPr>
          <a:xfrm>
            <a:off x="10106184"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9E3B38D-94BE-4C73-8776-E3879F108F94}"/>
              </a:ext>
            </a:extLst>
          </p:cNvPr>
          <p:cNvCxnSpPr>
            <a:cxnSpLocks/>
          </p:cNvCxnSpPr>
          <p:nvPr/>
        </p:nvCxnSpPr>
        <p:spPr>
          <a:xfrm>
            <a:off x="111252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E4A3EC4-AB44-4999-A9DA-9863651061DA}"/>
              </a:ext>
            </a:extLst>
          </p:cNvPr>
          <p:cNvCxnSpPr>
            <a:cxnSpLocks/>
          </p:cNvCxnSpPr>
          <p:nvPr/>
        </p:nvCxnSpPr>
        <p:spPr>
          <a:xfrm>
            <a:off x="17526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9B9D618-A0C3-4716-8CF0-E6B5437527E5}"/>
              </a:ext>
            </a:extLst>
          </p:cNvPr>
          <p:cNvSpPr txBox="1"/>
          <p:nvPr/>
        </p:nvSpPr>
        <p:spPr>
          <a:xfrm>
            <a:off x="7696324" y="2481254"/>
            <a:ext cx="1523750" cy="369332"/>
          </a:xfrm>
          <a:prstGeom prst="rect">
            <a:avLst/>
          </a:prstGeom>
          <a:noFill/>
        </p:spPr>
        <p:txBody>
          <a:bodyPr wrap="none" rtlCol="0">
            <a:spAutoFit/>
          </a:bodyPr>
          <a:lstStyle/>
          <a:p>
            <a:r>
              <a:rPr lang="en-CA" dirty="0"/>
              <a:t>Sales Revenue</a:t>
            </a:r>
          </a:p>
        </p:txBody>
      </p:sp>
      <p:sp>
        <p:nvSpPr>
          <p:cNvPr id="76" name="TextBox 75">
            <a:extLst>
              <a:ext uri="{FF2B5EF4-FFF2-40B4-BE49-F238E27FC236}">
                <a16:creationId xmlns:a16="http://schemas.microsoft.com/office/drawing/2014/main" id="{A4A219E5-18F3-432C-B419-7CBB72B2EDE1}"/>
              </a:ext>
            </a:extLst>
          </p:cNvPr>
          <p:cNvSpPr txBox="1"/>
          <p:nvPr/>
        </p:nvSpPr>
        <p:spPr>
          <a:xfrm>
            <a:off x="5229837" y="3434761"/>
            <a:ext cx="2035494" cy="369332"/>
          </a:xfrm>
          <a:prstGeom prst="rect">
            <a:avLst/>
          </a:prstGeom>
          <a:noFill/>
        </p:spPr>
        <p:txBody>
          <a:bodyPr wrap="none" rtlCol="0">
            <a:spAutoFit/>
          </a:bodyPr>
          <a:lstStyle/>
          <a:p>
            <a:r>
              <a:rPr lang="en-CA" dirty="0"/>
              <a:t>Manufacturing Cost</a:t>
            </a:r>
          </a:p>
        </p:txBody>
      </p:sp>
      <p:sp>
        <p:nvSpPr>
          <p:cNvPr id="77" name="TextBox 76">
            <a:extLst>
              <a:ext uri="{FF2B5EF4-FFF2-40B4-BE49-F238E27FC236}">
                <a16:creationId xmlns:a16="http://schemas.microsoft.com/office/drawing/2014/main" id="{156A0BEE-0A6A-4651-B89B-10E305435C37}"/>
              </a:ext>
            </a:extLst>
          </p:cNvPr>
          <p:cNvSpPr txBox="1"/>
          <p:nvPr/>
        </p:nvSpPr>
        <p:spPr>
          <a:xfrm>
            <a:off x="1136144" y="3200400"/>
            <a:ext cx="1759456" cy="369332"/>
          </a:xfrm>
          <a:prstGeom prst="rect">
            <a:avLst/>
          </a:prstGeom>
          <a:noFill/>
        </p:spPr>
        <p:txBody>
          <a:bodyPr wrap="none" rtlCol="0">
            <a:spAutoFit/>
          </a:bodyPr>
          <a:lstStyle/>
          <a:p>
            <a:r>
              <a:rPr lang="en-CA" dirty="0"/>
              <a:t>Engineering Cost</a:t>
            </a:r>
          </a:p>
        </p:txBody>
      </p:sp>
      <p:sp>
        <p:nvSpPr>
          <p:cNvPr id="78" name="TextBox 77">
            <a:extLst>
              <a:ext uri="{FF2B5EF4-FFF2-40B4-BE49-F238E27FC236}">
                <a16:creationId xmlns:a16="http://schemas.microsoft.com/office/drawing/2014/main" id="{7ACB778F-CE8E-4588-9FCE-8F6128856CFA}"/>
              </a:ext>
            </a:extLst>
          </p:cNvPr>
          <p:cNvSpPr txBox="1"/>
          <p:nvPr/>
        </p:nvSpPr>
        <p:spPr>
          <a:xfrm rot="16200000">
            <a:off x="361541" y="5184307"/>
            <a:ext cx="2512739" cy="369332"/>
          </a:xfrm>
          <a:prstGeom prst="rect">
            <a:avLst/>
          </a:prstGeom>
          <a:noFill/>
        </p:spPr>
        <p:txBody>
          <a:bodyPr wrap="none" rtlCol="0">
            <a:spAutoFit/>
          </a:bodyPr>
          <a:lstStyle/>
          <a:p>
            <a:r>
              <a:rPr lang="en-CA" i="1" dirty="0"/>
              <a:t>Cert Article Manufacture</a:t>
            </a:r>
          </a:p>
        </p:txBody>
      </p:sp>
      <p:sp>
        <p:nvSpPr>
          <p:cNvPr id="79" name="TextBox 78">
            <a:extLst>
              <a:ext uri="{FF2B5EF4-FFF2-40B4-BE49-F238E27FC236}">
                <a16:creationId xmlns:a16="http://schemas.microsoft.com/office/drawing/2014/main" id="{423A20E9-8EE2-49D6-8862-8E6F15FEB517}"/>
              </a:ext>
            </a:extLst>
          </p:cNvPr>
          <p:cNvSpPr txBox="1"/>
          <p:nvPr/>
        </p:nvSpPr>
        <p:spPr>
          <a:xfrm rot="16200000">
            <a:off x="1638531" y="5585091"/>
            <a:ext cx="1814536" cy="369332"/>
          </a:xfrm>
          <a:prstGeom prst="rect">
            <a:avLst/>
          </a:prstGeom>
          <a:noFill/>
        </p:spPr>
        <p:txBody>
          <a:bodyPr wrap="none" rtlCol="0">
            <a:spAutoFit/>
          </a:bodyPr>
          <a:lstStyle/>
          <a:p>
            <a:r>
              <a:rPr lang="en-CA" i="1" dirty="0"/>
              <a:t>Type Certification</a:t>
            </a:r>
          </a:p>
        </p:txBody>
      </p:sp>
      <p:sp>
        <p:nvSpPr>
          <p:cNvPr id="80" name="TextBox 79">
            <a:extLst>
              <a:ext uri="{FF2B5EF4-FFF2-40B4-BE49-F238E27FC236}">
                <a16:creationId xmlns:a16="http://schemas.microsoft.com/office/drawing/2014/main" id="{922A9D8C-21C9-44F8-805F-D84C01F815B2}"/>
              </a:ext>
            </a:extLst>
          </p:cNvPr>
          <p:cNvSpPr txBox="1"/>
          <p:nvPr/>
        </p:nvSpPr>
        <p:spPr>
          <a:xfrm rot="16200000">
            <a:off x="1892918" y="5322465"/>
            <a:ext cx="2396938" cy="369332"/>
          </a:xfrm>
          <a:prstGeom prst="rect">
            <a:avLst/>
          </a:prstGeom>
          <a:noFill/>
        </p:spPr>
        <p:txBody>
          <a:bodyPr wrap="none" rtlCol="0">
            <a:spAutoFit/>
          </a:bodyPr>
          <a:lstStyle/>
          <a:p>
            <a:r>
              <a:rPr lang="en-CA" i="1" dirty="0"/>
              <a:t>Production Certification</a:t>
            </a:r>
          </a:p>
        </p:txBody>
      </p:sp>
      <p:sp>
        <p:nvSpPr>
          <p:cNvPr id="81" name="TextBox 80">
            <a:extLst>
              <a:ext uri="{FF2B5EF4-FFF2-40B4-BE49-F238E27FC236}">
                <a16:creationId xmlns:a16="http://schemas.microsoft.com/office/drawing/2014/main" id="{29571A75-B1A6-403B-8752-CEF17ACE0FC7}"/>
              </a:ext>
            </a:extLst>
          </p:cNvPr>
          <p:cNvSpPr txBox="1"/>
          <p:nvPr/>
        </p:nvSpPr>
        <p:spPr>
          <a:xfrm rot="16200000">
            <a:off x="8937377" y="5322465"/>
            <a:ext cx="1745029" cy="369332"/>
          </a:xfrm>
          <a:prstGeom prst="rect">
            <a:avLst/>
          </a:prstGeom>
          <a:noFill/>
        </p:spPr>
        <p:txBody>
          <a:bodyPr wrap="none" rtlCol="0">
            <a:spAutoFit/>
          </a:bodyPr>
          <a:lstStyle/>
          <a:p>
            <a:r>
              <a:rPr lang="en-CA" i="1" dirty="0"/>
              <a:t>Break Even Point</a:t>
            </a:r>
          </a:p>
        </p:txBody>
      </p:sp>
      <p:sp>
        <p:nvSpPr>
          <p:cNvPr id="82" name="TextBox 81">
            <a:extLst>
              <a:ext uri="{FF2B5EF4-FFF2-40B4-BE49-F238E27FC236}">
                <a16:creationId xmlns:a16="http://schemas.microsoft.com/office/drawing/2014/main" id="{CE0C58D9-3270-46E4-9AB9-374FA794259B}"/>
              </a:ext>
            </a:extLst>
          </p:cNvPr>
          <p:cNvSpPr txBox="1"/>
          <p:nvPr/>
        </p:nvSpPr>
        <p:spPr>
          <a:xfrm rot="16200000">
            <a:off x="10667027" y="5761003"/>
            <a:ext cx="1239122" cy="369332"/>
          </a:xfrm>
          <a:prstGeom prst="rect">
            <a:avLst/>
          </a:prstGeom>
          <a:noFill/>
        </p:spPr>
        <p:txBody>
          <a:bodyPr wrap="none" rtlCol="0">
            <a:spAutoFit/>
          </a:bodyPr>
          <a:lstStyle/>
          <a:p>
            <a:r>
              <a:rPr lang="en-CA" i="1" dirty="0"/>
              <a:t>Project End</a:t>
            </a:r>
          </a:p>
        </p:txBody>
      </p:sp>
      <p:sp>
        <p:nvSpPr>
          <p:cNvPr id="83" name="TextBox 82">
            <a:extLst>
              <a:ext uri="{FF2B5EF4-FFF2-40B4-BE49-F238E27FC236}">
                <a16:creationId xmlns:a16="http://schemas.microsoft.com/office/drawing/2014/main" id="{1D8519B5-9BC7-479F-A38D-0D149BDA8BDC}"/>
              </a:ext>
            </a:extLst>
          </p:cNvPr>
          <p:cNvSpPr txBox="1"/>
          <p:nvPr/>
        </p:nvSpPr>
        <p:spPr>
          <a:xfrm>
            <a:off x="10263108" y="4997169"/>
            <a:ext cx="516039" cy="369332"/>
          </a:xfrm>
          <a:prstGeom prst="rect">
            <a:avLst/>
          </a:prstGeom>
          <a:noFill/>
        </p:spPr>
        <p:txBody>
          <a:bodyPr wrap="none" rtlCol="0">
            <a:spAutoFit/>
          </a:bodyPr>
          <a:lstStyle/>
          <a:p>
            <a:r>
              <a:rPr lang="en-CA" i="1" dirty="0"/>
              <a:t>ROI</a:t>
            </a:r>
          </a:p>
        </p:txBody>
      </p:sp>
      <p:sp>
        <p:nvSpPr>
          <p:cNvPr id="84" name="TextBox 83">
            <a:extLst>
              <a:ext uri="{FF2B5EF4-FFF2-40B4-BE49-F238E27FC236}">
                <a16:creationId xmlns:a16="http://schemas.microsoft.com/office/drawing/2014/main" id="{FFC25FAE-38F3-41D4-8621-789A102212A7}"/>
              </a:ext>
            </a:extLst>
          </p:cNvPr>
          <p:cNvSpPr txBox="1"/>
          <p:nvPr/>
        </p:nvSpPr>
        <p:spPr>
          <a:xfrm rot="16200000">
            <a:off x="68485" y="2784043"/>
            <a:ext cx="1183466" cy="307777"/>
          </a:xfrm>
          <a:prstGeom prst="rect">
            <a:avLst/>
          </a:prstGeom>
          <a:noFill/>
        </p:spPr>
        <p:txBody>
          <a:bodyPr wrap="none" rtlCol="0">
            <a:spAutoFit/>
          </a:bodyPr>
          <a:lstStyle/>
          <a:p>
            <a:r>
              <a:rPr lang="en-CA" sz="1400" i="1" dirty="0"/>
              <a:t>Cost/Revenue</a:t>
            </a:r>
          </a:p>
        </p:txBody>
      </p:sp>
      <p:sp>
        <p:nvSpPr>
          <p:cNvPr id="85" name="TextBox 84">
            <a:extLst>
              <a:ext uri="{FF2B5EF4-FFF2-40B4-BE49-F238E27FC236}">
                <a16:creationId xmlns:a16="http://schemas.microsoft.com/office/drawing/2014/main" id="{3489C89F-FC73-4DA3-99E3-2B1542E20EB2}"/>
              </a:ext>
            </a:extLst>
          </p:cNvPr>
          <p:cNvSpPr txBox="1"/>
          <p:nvPr/>
        </p:nvSpPr>
        <p:spPr>
          <a:xfrm rot="16200000">
            <a:off x="-253627" y="5215084"/>
            <a:ext cx="1854091" cy="307777"/>
          </a:xfrm>
          <a:prstGeom prst="rect">
            <a:avLst/>
          </a:prstGeom>
          <a:noFill/>
        </p:spPr>
        <p:txBody>
          <a:bodyPr wrap="square" rtlCol="0">
            <a:spAutoFit/>
          </a:bodyPr>
          <a:lstStyle/>
          <a:p>
            <a:r>
              <a:rPr lang="en-CA" sz="1400" i="1" dirty="0"/>
              <a:t>Cumulative net cash</a:t>
            </a:r>
          </a:p>
        </p:txBody>
      </p:sp>
      <p:sp>
        <p:nvSpPr>
          <p:cNvPr id="86" name="TextBox 85">
            <a:extLst>
              <a:ext uri="{FF2B5EF4-FFF2-40B4-BE49-F238E27FC236}">
                <a16:creationId xmlns:a16="http://schemas.microsoft.com/office/drawing/2014/main" id="{4DD3F26B-45B1-49F0-95D0-2070A91BCC87}"/>
              </a:ext>
            </a:extLst>
          </p:cNvPr>
          <p:cNvSpPr txBox="1"/>
          <p:nvPr/>
        </p:nvSpPr>
        <p:spPr>
          <a:xfrm>
            <a:off x="3179435" y="5862121"/>
            <a:ext cx="3341071" cy="307777"/>
          </a:xfrm>
          <a:prstGeom prst="rect">
            <a:avLst/>
          </a:prstGeom>
          <a:noFill/>
        </p:spPr>
        <p:txBody>
          <a:bodyPr wrap="square" rtlCol="0">
            <a:spAutoFit/>
          </a:bodyPr>
          <a:lstStyle/>
          <a:p>
            <a:r>
              <a:rPr lang="en-CA" sz="1400" b="1" i="1" dirty="0">
                <a:solidFill>
                  <a:srgbClr val="FF0000"/>
                </a:solidFill>
              </a:rPr>
              <a:t>Total Development Investment Required</a:t>
            </a:r>
          </a:p>
        </p:txBody>
      </p:sp>
      <p:cxnSp>
        <p:nvCxnSpPr>
          <p:cNvPr id="90" name="Straight Connector 89">
            <a:extLst>
              <a:ext uri="{FF2B5EF4-FFF2-40B4-BE49-F238E27FC236}">
                <a16:creationId xmlns:a16="http://schemas.microsoft.com/office/drawing/2014/main" id="{EABD6DA5-BBD4-4BEF-A94F-FC79F871A80E}"/>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1" name="Picture 90" descr="Text&#10;&#10;Description automatically generated with medium confidence">
            <a:extLst>
              <a:ext uri="{FF2B5EF4-FFF2-40B4-BE49-F238E27FC236}">
                <a16:creationId xmlns:a16="http://schemas.microsoft.com/office/drawing/2014/main" id="{076AC165-8AF0-49C2-AFCF-60A96967E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92" name="Straight Connector 91">
            <a:extLst>
              <a:ext uri="{FF2B5EF4-FFF2-40B4-BE49-F238E27FC236}">
                <a16:creationId xmlns:a16="http://schemas.microsoft.com/office/drawing/2014/main" id="{8D165FCE-ACCF-4F98-95CC-226C0B9DDD85}"/>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Arrow: Up 42">
            <a:extLst>
              <a:ext uri="{FF2B5EF4-FFF2-40B4-BE49-F238E27FC236}">
                <a16:creationId xmlns:a16="http://schemas.microsoft.com/office/drawing/2014/main" id="{66F2763C-203C-4B33-AD1E-00B4E72060BC}"/>
              </a:ext>
            </a:extLst>
          </p:cNvPr>
          <p:cNvSpPr/>
          <p:nvPr/>
        </p:nvSpPr>
        <p:spPr>
          <a:xfrm flipV="1">
            <a:off x="3696091" y="6231848"/>
            <a:ext cx="256116" cy="517064"/>
          </a:xfrm>
          <a:prstGeom prst="upArrow">
            <a:avLst/>
          </a:prstGeom>
          <a:solidFill>
            <a:schemeClr val="accent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8495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Financial Models – Happy Thoughts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Arrow: Up 8">
            <a:extLst>
              <a:ext uri="{FF2B5EF4-FFF2-40B4-BE49-F238E27FC236}">
                <a16:creationId xmlns:a16="http://schemas.microsoft.com/office/drawing/2014/main" id="{58529AD7-A7F8-4DAE-AE59-DC3C59D7EB19}"/>
              </a:ext>
            </a:extLst>
          </p:cNvPr>
          <p:cNvSpPr/>
          <p:nvPr/>
        </p:nvSpPr>
        <p:spPr>
          <a:xfrm>
            <a:off x="10046441" y="3174478"/>
            <a:ext cx="1107414" cy="2235722"/>
          </a:xfrm>
          <a:prstGeom prst="upArrow">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Up 12">
            <a:extLst>
              <a:ext uri="{FF2B5EF4-FFF2-40B4-BE49-F238E27FC236}">
                <a16:creationId xmlns:a16="http://schemas.microsoft.com/office/drawing/2014/main" id="{8C160503-4058-431F-BE64-28D2E4E2694E}"/>
              </a:ext>
            </a:extLst>
          </p:cNvPr>
          <p:cNvSpPr/>
          <p:nvPr/>
        </p:nvSpPr>
        <p:spPr>
          <a:xfrm flipV="1">
            <a:off x="1339466" y="3429000"/>
            <a:ext cx="855270" cy="1726678"/>
          </a:xfrm>
          <a:prstGeom prst="upArrow">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Up 13">
            <a:extLst>
              <a:ext uri="{FF2B5EF4-FFF2-40B4-BE49-F238E27FC236}">
                <a16:creationId xmlns:a16="http://schemas.microsoft.com/office/drawing/2014/main" id="{638F79E5-3809-4F9C-BDDF-520C6A3D6798}"/>
              </a:ext>
            </a:extLst>
          </p:cNvPr>
          <p:cNvSpPr/>
          <p:nvPr/>
        </p:nvSpPr>
        <p:spPr>
          <a:xfrm flipV="1">
            <a:off x="3547728" y="3429000"/>
            <a:ext cx="855270" cy="1726678"/>
          </a:xfrm>
          <a:prstGeom prst="upArrow">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Up 14">
            <a:extLst>
              <a:ext uri="{FF2B5EF4-FFF2-40B4-BE49-F238E27FC236}">
                <a16:creationId xmlns:a16="http://schemas.microsoft.com/office/drawing/2014/main" id="{259CAED9-CB93-4121-AACF-BC56C8C5B0BB}"/>
              </a:ext>
            </a:extLst>
          </p:cNvPr>
          <p:cNvSpPr/>
          <p:nvPr/>
        </p:nvSpPr>
        <p:spPr>
          <a:xfrm>
            <a:off x="5755990" y="3429000"/>
            <a:ext cx="855270" cy="1726678"/>
          </a:xfrm>
          <a:prstGeom prst="upArrow">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Up 15">
            <a:extLst>
              <a:ext uri="{FF2B5EF4-FFF2-40B4-BE49-F238E27FC236}">
                <a16:creationId xmlns:a16="http://schemas.microsoft.com/office/drawing/2014/main" id="{52394529-3873-486C-9E35-A09DB39B8AD4}"/>
              </a:ext>
            </a:extLst>
          </p:cNvPr>
          <p:cNvSpPr/>
          <p:nvPr/>
        </p:nvSpPr>
        <p:spPr>
          <a:xfrm>
            <a:off x="7964252" y="3429000"/>
            <a:ext cx="855270" cy="1726678"/>
          </a:xfrm>
          <a:prstGeom prst="upArrow">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4D2C8854-8ED6-42BE-95D6-894CB4D51EAC}"/>
              </a:ext>
            </a:extLst>
          </p:cNvPr>
          <p:cNvSpPr txBox="1"/>
          <p:nvPr/>
        </p:nvSpPr>
        <p:spPr>
          <a:xfrm>
            <a:off x="828313" y="2488620"/>
            <a:ext cx="1842043" cy="830997"/>
          </a:xfrm>
          <a:prstGeom prst="rect">
            <a:avLst/>
          </a:prstGeom>
          <a:noFill/>
        </p:spPr>
        <p:txBody>
          <a:bodyPr wrap="none" rtlCol="0">
            <a:spAutoFit/>
          </a:bodyPr>
          <a:lstStyle/>
          <a:p>
            <a:pPr algn="ctr"/>
            <a:r>
              <a:rPr lang="en-CA" sz="2400" i="1" dirty="0"/>
              <a:t>Development</a:t>
            </a:r>
          </a:p>
          <a:p>
            <a:pPr algn="ctr"/>
            <a:r>
              <a:rPr lang="en-CA" sz="2400" i="1" dirty="0"/>
              <a:t>Schedule</a:t>
            </a:r>
          </a:p>
        </p:txBody>
      </p:sp>
      <p:sp>
        <p:nvSpPr>
          <p:cNvPr id="18" name="TextBox 17">
            <a:extLst>
              <a:ext uri="{FF2B5EF4-FFF2-40B4-BE49-F238E27FC236}">
                <a16:creationId xmlns:a16="http://schemas.microsoft.com/office/drawing/2014/main" id="{5268A691-EE02-4252-8503-7D8BDA97B9A9}"/>
              </a:ext>
            </a:extLst>
          </p:cNvPr>
          <p:cNvSpPr txBox="1"/>
          <p:nvPr/>
        </p:nvSpPr>
        <p:spPr>
          <a:xfrm>
            <a:off x="3190855" y="2488620"/>
            <a:ext cx="1569019" cy="830997"/>
          </a:xfrm>
          <a:prstGeom prst="rect">
            <a:avLst/>
          </a:prstGeom>
          <a:noFill/>
        </p:spPr>
        <p:txBody>
          <a:bodyPr wrap="none" rtlCol="0">
            <a:spAutoFit/>
          </a:bodyPr>
          <a:lstStyle/>
          <a:p>
            <a:pPr algn="ctr"/>
            <a:r>
              <a:rPr lang="en-CA" sz="2400" i="1" dirty="0"/>
              <a:t>Required</a:t>
            </a:r>
          </a:p>
          <a:p>
            <a:pPr algn="ctr"/>
            <a:r>
              <a:rPr lang="en-CA" sz="2400" i="1" dirty="0"/>
              <a:t>Investment</a:t>
            </a:r>
          </a:p>
        </p:txBody>
      </p:sp>
      <p:sp>
        <p:nvSpPr>
          <p:cNvPr id="19" name="TextBox 18">
            <a:extLst>
              <a:ext uri="{FF2B5EF4-FFF2-40B4-BE49-F238E27FC236}">
                <a16:creationId xmlns:a16="http://schemas.microsoft.com/office/drawing/2014/main" id="{0A1CAF53-6471-437D-8E58-71AB3808A0A8}"/>
              </a:ext>
            </a:extLst>
          </p:cNvPr>
          <p:cNvSpPr txBox="1"/>
          <p:nvPr/>
        </p:nvSpPr>
        <p:spPr>
          <a:xfrm>
            <a:off x="5132013" y="2488620"/>
            <a:ext cx="2056397" cy="830997"/>
          </a:xfrm>
          <a:prstGeom prst="rect">
            <a:avLst/>
          </a:prstGeom>
          <a:noFill/>
        </p:spPr>
        <p:txBody>
          <a:bodyPr wrap="none" rtlCol="0">
            <a:spAutoFit/>
          </a:bodyPr>
          <a:lstStyle/>
          <a:p>
            <a:pPr algn="ctr"/>
            <a:r>
              <a:rPr lang="en-CA" sz="2400" i="1" dirty="0"/>
              <a:t>Manufacturing</a:t>
            </a:r>
          </a:p>
          <a:p>
            <a:pPr algn="ctr"/>
            <a:r>
              <a:rPr lang="en-CA" sz="2400" i="1" dirty="0"/>
              <a:t>Ramp-up</a:t>
            </a:r>
          </a:p>
        </p:txBody>
      </p:sp>
      <p:sp>
        <p:nvSpPr>
          <p:cNvPr id="20" name="TextBox 19">
            <a:extLst>
              <a:ext uri="{FF2B5EF4-FFF2-40B4-BE49-F238E27FC236}">
                <a16:creationId xmlns:a16="http://schemas.microsoft.com/office/drawing/2014/main" id="{07AD264F-B625-4770-A1C4-A81A0596BB3B}"/>
              </a:ext>
            </a:extLst>
          </p:cNvPr>
          <p:cNvSpPr txBox="1"/>
          <p:nvPr/>
        </p:nvSpPr>
        <p:spPr>
          <a:xfrm>
            <a:off x="7829202" y="2488620"/>
            <a:ext cx="1125373" cy="830997"/>
          </a:xfrm>
          <a:prstGeom prst="rect">
            <a:avLst/>
          </a:prstGeom>
          <a:noFill/>
        </p:spPr>
        <p:txBody>
          <a:bodyPr wrap="none" rtlCol="0">
            <a:spAutoFit/>
          </a:bodyPr>
          <a:lstStyle/>
          <a:p>
            <a:pPr algn="ctr"/>
            <a:r>
              <a:rPr lang="en-CA" sz="2400" i="1" dirty="0"/>
              <a:t>Sales</a:t>
            </a:r>
          </a:p>
          <a:p>
            <a:pPr algn="ctr"/>
            <a:r>
              <a:rPr lang="en-CA" sz="2400" i="1" dirty="0"/>
              <a:t>Volume</a:t>
            </a:r>
          </a:p>
        </p:txBody>
      </p:sp>
      <p:sp>
        <p:nvSpPr>
          <p:cNvPr id="21" name="TextBox 20">
            <a:extLst>
              <a:ext uri="{FF2B5EF4-FFF2-40B4-BE49-F238E27FC236}">
                <a16:creationId xmlns:a16="http://schemas.microsoft.com/office/drawing/2014/main" id="{11B26CB0-57CA-4259-A5C7-080105F5800B}"/>
              </a:ext>
            </a:extLst>
          </p:cNvPr>
          <p:cNvSpPr txBox="1"/>
          <p:nvPr/>
        </p:nvSpPr>
        <p:spPr>
          <a:xfrm>
            <a:off x="10162369" y="1888084"/>
            <a:ext cx="875561" cy="830997"/>
          </a:xfrm>
          <a:prstGeom prst="rect">
            <a:avLst/>
          </a:prstGeom>
          <a:noFill/>
        </p:spPr>
        <p:txBody>
          <a:bodyPr wrap="none" rtlCol="0">
            <a:spAutoFit/>
          </a:bodyPr>
          <a:lstStyle/>
          <a:p>
            <a:pPr algn="ctr"/>
            <a:r>
              <a:rPr lang="en-CA" sz="2400" i="1" dirty="0"/>
              <a:t>Profit</a:t>
            </a:r>
          </a:p>
          <a:p>
            <a:pPr algn="ctr"/>
            <a:endParaRPr lang="en-CA" sz="2400" i="1" dirty="0"/>
          </a:p>
        </p:txBody>
      </p:sp>
      <p:sp>
        <p:nvSpPr>
          <p:cNvPr id="22" name="Arrow: Right 21">
            <a:extLst>
              <a:ext uri="{FF2B5EF4-FFF2-40B4-BE49-F238E27FC236}">
                <a16:creationId xmlns:a16="http://schemas.microsoft.com/office/drawing/2014/main" id="{8854E4AD-DCE1-4D48-97EB-76768BE0DE09}"/>
              </a:ext>
            </a:extLst>
          </p:cNvPr>
          <p:cNvSpPr/>
          <p:nvPr/>
        </p:nvSpPr>
        <p:spPr>
          <a:xfrm>
            <a:off x="1863102" y="4061506"/>
            <a:ext cx="8641046" cy="46166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CEF64396-087E-45E3-A871-9C420BE11F98}"/>
              </a:ext>
            </a:extLst>
          </p:cNvPr>
          <p:cNvSpPr txBox="1"/>
          <p:nvPr/>
        </p:nvSpPr>
        <p:spPr>
          <a:xfrm>
            <a:off x="10201641" y="2108712"/>
            <a:ext cx="797013" cy="1446550"/>
          </a:xfrm>
          <a:prstGeom prst="rect">
            <a:avLst/>
          </a:prstGeom>
          <a:noFill/>
        </p:spPr>
        <p:txBody>
          <a:bodyPr wrap="none" rtlCol="0">
            <a:spAutoFit/>
          </a:bodyPr>
          <a:lstStyle/>
          <a:p>
            <a:r>
              <a:rPr lang="en-CA" sz="8800" dirty="0">
                <a:solidFill>
                  <a:schemeClr val="accent3">
                    <a:lumMod val="50000"/>
                  </a:schemeClr>
                </a:solidFill>
                <a:latin typeface="Abadi" panose="020B0604020104020204" pitchFamily="34" charset="0"/>
              </a:rPr>
              <a:t>$</a:t>
            </a:r>
          </a:p>
        </p:txBody>
      </p:sp>
    </p:spTree>
    <p:extLst>
      <p:ext uri="{BB962C8B-B14F-4D97-AF65-F5344CB8AC3E}">
        <p14:creationId xmlns:p14="http://schemas.microsoft.com/office/powerpoint/2010/main" val="181367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Financial Models – Happier Thoughts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Arrow: Up 8">
            <a:extLst>
              <a:ext uri="{FF2B5EF4-FFF2-40B4-BE49-F238E27FC236}">
                <a16:creationId xmlns:a16="http://schemas.microsoft.com/office/drawing/2014/main" id="{58529AD7-A7F8-4DAE-AE59-DC3C59D7EB19}"/>
              </a:ext>
            </a:extLst>
          </p:cNvPr>
          <p:cNvSpPr/>
          <p:nvPr/>
        </p:nvSpPr>
        <p:spPr>
          <a:xfrm>
            <a:off x="9643050" y="2360085"/>
            <a:ext cx="1914196" cy="3864508"/>
          </a:xfrm>
          <a:prstGeom prst="upArrow">
            <a:avLst/>
          </a:prstGeom>
          <a:solidFill>
            <a:srgbClr val="00B05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Up 12">
            <a:extLst>
              <a:ext uri="{FF2B5EF4-FFF2-40B4-BE49-F238E27FC236}">
                <a16:creationId xmlns:a16="http://schemas.microsoft.com/office/drawing/2014/main" id="{8C160503-4058-431F-BE64-28D2E4E2694E}"/>
              </a:ext>
            </a:extLst>
          </p:cNvPr>
          <p:cNvSpPr/>
          <p:nvPr/>
        </p:nvSpPr>
        <p:spPr>
          <a:xfrm>
            <a:off x="1004871" y="2753497"/>
            <a:ext cx="1524460" cy="3077684"/>
          </a:xfrm>
          <a:prstGeom prst="upArrow">
            <a:avLst/>
          </a:prstGeom>
          <a:solidFill>
            <a:srgbClr val="FF0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Up 13">
            <a:extLst>
              <a:ext uri="{FF2B5EF4-FFF2-40B4-BE49-F238E27FC236}">
                <a16:creationId xmlns:a16="http://schemas.microsoft.com/office/drawing/2014/main" id="{638F79E5-3809-4F9C-BDDF-520C6A3D6798}"/>
              </a:ext>
            </a:extLst>
          </p:cNvPr>
          <p:cNvSpPr/>
          <p:nvPr/>
        </p:nvSpPr>
        <p:spPr>
          <a:xfrm>
            <a:off x="3213133" y="2753497"/>
            <a:ext cx="1524460" cy="3077684"/>
          </a:xfrm>
          <a:prstGeom prst="upArrow">
            <a:avLst/>
          </a:prstGeom>
          <a:solidFill>
            <a:srgbClr val="FF0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Up 14">
            <a:extLst>
              <a:ext uri="{FF2B5EF4-FFF2-40B4-BE49-F238E27FC236}">
                <a16:creationId xmlns:a16="http://schemas.microsoft.com/office/drawing/2014/main" id="{259CAED9-CB93-4121-AACF-BC56C8C5B0BB}"/>
              </a:ext>
            </a:extLst>
          </p:cNvPr>
          <p:cNvSpPr/>
          <p:nvPr/>
        </p:nvSpPr>
        <p:spPr>
          <a:xfrm>
            <a:off x="5271374" y="2450624"/>
            <a:ext cx="1824502" cy="3683430"/>
          </a:xfrm>
          <a:prstGeom prst="upArrow">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Up 15">
            <a:extLst>
              <a:ext uri="{FF2B5EF4-FFF2-40B4-BE49-F238E27FC236}">
                <a16:creationId xmlns:a16="http://schemas.microsoft.com/office/drawing/2014/main" id="{52394529-3873-486C-9E35-A09DB39B8AD4}"/>
              </a:ext>
            </a:extLst>
          </p:cNvPr>
          <p:cNvSpPr/>
          <p:nvPr/>
        </p:nvSpPr>
        <p:spPr>
          <a:xfrm>
            <a:off x="7479636" y="2450624"/>
            <a:ext cx="1824502" cy="3683430"/>
          </a:xfrm>
          <a:prstGeom prst="upArrow">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4D2C8854-8ED6-42BE-95D6-894CB4D51EAC}"/>
              </a:ext>
            </a:extLst>
          </p:cNvPr>
          <p:cNvSpPr txBox="1"/>
          <p:nvPr/>
        </p:nvSpPr>
        <p:spPr>
          <a:xfrm>
            <a:off x="828313" y="1882886"/>
            <a:ext cx="1842043" cy="830997"/>
          </a:xfrm>
          <a:prstGeom prst="rect">
            <a:avLst/>
          </a:prstGeom>
          <a:noFill/>
        </p:spPr>
        <p:txBody>
          <a:bodyPr wrap="none" rtlCol="0">
            <a:spAutoFit/>
          </a:bodyPr>
          <a:lstStyle/>
          <a:p>
            <a:pPr algn="ctr"/>
            <a:r>
              <a:rPr lang="en-CA" sz="2400" i="1" dirty="0"/>
              <a:t>Development</a:t>
            </a:r>
          </a:p>
          <a:p>
            <a:pPr algn="ctr"/>
            <a:r>
              <a:rPr lang="en-CA" sz="2400" i="1" dirty="0"/>
              <a:t>Schedule</a:t>
            </a:r>
          </a:p>
        </p:txBody>
      </p:sp>
      <p:sp>
        <p:nvSpPr>
          <p:cNvPr id="18" name="TextBox 17">
            <a:extLst>
              <a:ext uri="{FF2B5EF4-FFF2-40B4-BE49-F238E27FC236}">
                <a16:creationId xmlns:a16="http://schemas.microsoft.com/office/drawing/2014/main" id="{5268A691-EE02-4252-8503-7D8BDA97B9A9}"/>
              </a:ext>
            </a:extLst>
          </p:cNvPr>
          <p:cNvSpPr txBox="1"/>
          <p:nvPr/>
        </p:nvSpPr>
        <p:spPr>
          <a:xfrm>
            <a:off x="3190855" y="1882886"/>
            <a:ext cx="1569019" cy="830997"/>
          </a:xfrm>
          <a:prstGeom prst="rect">
            <a:avLst/>
          </a:prstGeom>
          <a:noFill/>
        </p:spPr>
        <p:txBody>
          <a:bodyPr wrap="none" rtlCol="0">
            <a:spAutoFit/>
          </a:bodyPr>
          <a:lstStyle/>
          <a:p>
            <a:pPr algn="ctr"/>
            <a:r>
              <a:rPr lang="en-CA" sz="2400" i="1" dirty="0"/>
              <a:t>Required</a:t>
            </a:r>
          </a:p>
          <a:p>
            <a:pPr algn="ctr"/>
            <a:r>
              <a:rPr lang="en-CA" sz="2400" i="1" dirty="0"/>
              <a:t>Investment</a:t>
            </a:r>
          </a:p>
        </p:txBody>
      </p:sp>
      <p:sp>
        <p:nvSpPr>
          <p:cNvPr id="19" name="TextBox 18">
            <a:extLst>
              <a:ext uri="{FF2B5EF4-FFF2-40B4-BE49-F238E27FC236}">
                <a16:creationId xmlns:a16="http://schemas.microsoft.com/office/drawing/2014/main" id="{0A1CAF53-6471-437D-8E58-71AB3808A0A8}"/>
              </a:ext>
            </a:extLst>
          </p:cNvPr>
          <p:cNvSpPr txBox="1"/>
          <p:nvPr/>
        </p:nvSpPr>
        <p:spPr>
          <a:xfrm>
            <a:off x="5132013" y="1529088"/>
            <a:ext cx="2056397" cy="830997"/>
          </a:xfrm>
          <a:prstGeom prst="rect">
            <a:avLst/>
          </a:prstGeom>
          <a:noFill/>
        </p:spPr>
        <p:txBody>
          <a:bodyPr wrap="none" rtlCol="0">
            <a:spAutoFit/>
          </a:bodyPr>
          <a:lstStyle/>
          <a:p>
            <a:pPr algn="ctr"/>
            <a:r>
              <a:rPr lang="en-CA" sz="2400" i="1" dirty="0"/>
              <a:t>Manufacturing</a:t>
            </a:r>
          </a:p>
          <a:p>
            <a:pPr algn="ctr"/>
            <a:r>
              <a:rPr lang="en-CA" sz="2400" i="1" dirty="0"/>
              <a:t>Ramp-up</a:t>
            </a:r>
          </a:p>
        </p:txBody>
      </p:sp>
      <p:sp>
        <p:nvSpPr>
          <p:cNvPr id="20" name="TextBox 19">
            <a:extLst>
              <a:ext uri="{FF2B5EF4-FFF2-40B4-BE49-F238E27FC236}">
                <a16:creationId xmlns:a16="http://schemas.microsoft.com/office/drawing/2014/main" id="{07AD264F-B625-4770-A1C4-A81A0596BB3B}"/>
              </a:ext>
            </a:extLst>
          </p:cNvPr>
          <p:cNvSpPr txBox="1"/>
          <p:nvPr/>
        </p:nvSpPr>
        <p:spPr>
          <a:xfrm>
            <a:off x="7829202" y="1558011"/>
            <a:ext cx="1125373" cy="830997"/>
          </a:xfrm>
          <a:prstGeom prst="rect">
            <a:avLst/>
          </a:prstGeom>
          <a:noFill/>
        </p:spPr>
        <p:txBody>
          <a:bodyPr wrap="none" rtlCol="0">
            <a:spAutoFit/>
          </a:bodyPr>
          <a:lstStyle/>
          <a:p>
            <a:pPr algn="ctr"/>
            <a:r>
              <a:rPr lang="en-CA" sz="2400" i="1" dirty="0"/>
              <a:t>Sales</a:t>
            </a:r>
          </a:p>
          <a:p>
            <a:pPr algn="ctr"/>
            <a:r>
              <a:rPr lang="en-CA" sz="2400" i="1" dirty="0"/>
              <a:t>Volume</a:t>
            </a:r>
          </a:p>
        </p:txBody>
      </p:sp>
      <p:sp>
        <p:nvSpPr>
          <p:cNvPr id="21" name="TextBox 20">
            <a:extLst>
              <a:ext uri="{FF2B5EF4-FFF2-40B4-BE49-F238E27FC236}">
                <a16:creationId xmlns:a16="http://schemas.microsoft.com/office/drawing/2014/main" id="{11B26CB0-57CA-4259-A5C7-080105F5800B}"/>
              </a:ext>
            </a:extLst>
          </p:cNvPr>
          <p:cNvSpPr txBox="1"/>
          <p:nvPr/>
        </p:nvSpPr>
        <p:spPr>
          <a:xfrm>
            <a:off x="10162369" y="1226973"/>
            <a:ext cx="875561" cy="830997"/>
          </a:xfrm>
          <a:prstGeom prst="rect">
            <a:avLst/>
          </a:prstGeom>
          <a:noFill/>
        </p:spPr>
        <p:txBody>
          <a:bodyPr wrap="none" rtlCol="0">
            <a:spAutoFit/>
          </a:bodyPr>
          <a:lstStyle/>
          <a:p>
            <a:pPr algn="ctr"/>
            <a:r>
              <a:rPr lang="en-CA" sz="2400" i="1" dirty="0"/>
              <a:t>Profit</a:t>
            </a:r>
          </a:p>
          <a:p>
            <a:pPr algn="ctr"/>
            <a:endParaRPr lang="en-CA" sz="2400" i="1" dirty="0"/>
          </a:p>
        </p:txBody>
      </p:sp>
      <p:sp>
        <p:nvSpPr>
          <p:cNvPr id="22" name="Arrow: Right 21">
            <a:extLst>
              <a:ext uri="{FF2B5EF4-FFF2-40B4-BE49-F238E27FC236}">
                <a16:creationId xmlns:a16="http://schemas.microsoft.com/office/drawing/2014/main" id="{8854E4AD-DCE1-4D48-97EB-76768BE0DE09}"/>
              </a:ext>
            </a:extLst>
          </p:cNvPr>
          <p:cNvSpPr/>
          <p:nvPr/>
        </p:nvSpPr>
        <p:spPr>
          <a:xfrm>
            <a:off x="1863102" y="4061506"/>
            <a:ext cx="8641046" cy="46166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CEF64396-087E-45E3-A871-9C420BE11F98}"/>
              </a:ext>
            </a:extLst>
          </p:cNvPr>
          <p:cNvSpPr txBox="1"/>
          <p:nvPr/>
        </p:nvSpPr>
        <p:spPr>
          <a:xfrm>
            <a:off x="10201641" y="1447601"/>
            <a:ext cx="797013" cy="1446550"/>
          </a:xfrm>
          <a:prstGeom prst="rect">
            <a:avLst/>
          </a:prstGeom>
          <a:noFill/>
        </p:spPr>
        <p:txBody>
          <a:bodyPr wrap="none" rtlCol="0">
            <a:spAutoFit/>
          </a:bodyPr>
          <a:lstStyle/>
          <a:p>
            <a:r>
              <a:rPr lang="en-CA" sz="8800" dirty="0">
                <a:solidFill>
                  <a:schemeClr val="accent3">
                    <a:lumMod val="50000"/>
                  </a:schemeClr>
                </a:solidFill>
                <a:latin typeface="Abadi" panose="020B0604020104020204" pitchFamily="34" charset="0"/>
              </a:rPr>
              <a:t>$</a:t>
            </a:r>
          </a:p>
        </p:txBody>
      </p:sp>
    </p:spTree>
    <p:extLst>
      <p:ext uri="{BB962C8B-B14F-4D97-AF65-F5344CB8AC3E}">
        <p14:creationId xmlns:p14="http://schemas.microsoft.com/office/powerpoint/2010/main" val="381772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Sales! – The projections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sp>
        <p:nvSpPr>
          <p:cNvPr id="7" name="TextBox 6">
            <a:extLst>
              <a:ext uri="{FF2B5EF4-FFF2-40B4-BE49-F238E27FC236}">
                <a16:creationId xmlns:a16="http://schemas.microsoft.com/office/drawing/2014/main" id="{4A0656C8-B13B-4D1E-BC44-459EBB06109D}"/>
              </a:ext>
            </a:extLst>
          </p:cNvPr>
          <p:cNvSpPr txBox="1"/>
          <p:nvPr/>
        </p:nvSpPr>
        <p:spPr>
          <a:xfrm>
            <a:off x="228600" y="2165920"/>
            <a:ext cx="11811000" cy="1477328"/>
          </a:xfrm>
          <a:prstGeom prst="rect">
            <a:avLst/>
          </a:prstGeom>
          <a:noFill/>
        </p:spPr>
        <p:txBody>
          <a:bodyPr wrap="square" rtlCol="0">
            <a:spAutoFit/>
          </a:bodyPr>
          <a:lstStyle/>
          <a:p>
            <a:r>
              <a:rPr lang="en-US" dirty="0"/>
              <a:t>“</a:t>
            </a:r>
            <a:r>
              <a:rPr lang="en-US" i="1" dirty="0"/>
              <a:t>The global </a:t>
            </a:r>
            <a:r>
              <a:rPr lang="en-US" i="1" dirty="0" err="1"/>
              <a:t>eVTOL</a:t>
            </a:r>
            <a:r>
              <a:rPr lang="en-US" i="1" dirty="0"/>
              <a:t> aircraft market forecast shall be $4,222.4 million by 2033, increasing from $458.0 million in 2025 at a healthy rate of 29.6%. The North America </a:t>
            </a:r>
            <a:r>
              <a:rPr lang="en-US" i="1" dirty="0" err="1"/>
              <a:t>eVTOL</a:t>
            </a:r>
            <a:r>
              <a:rPr lang="en-US" i="1" dirty="0"/>
              <a:t> aircraft market is estimated to grow at a CAGR of 31.1% by registering a revenue of $1,283.6 million, throughout the analysis period. Strategic collaborations among the market players along with the launching of advanced </a:t>
            </a:r>
            <a:r>
              <a:rPr lang="en-US" i="1" dirty="0" err="1"/>
              <a:t>eVTOL</a:t>
            </a:r>
            <a:r>
              <a:rPr lang="en-US" i="1" dirty="0"/>
              <a:t> aircraft services are expected to accelerate the North America </a:t>
            </a:r>
            <a:r>
              <a:rPr lang="en-US" i="1" dirty="0" err="1"/>
              <a:t>eVTOL</a:t>
            </a:r>
            <a:r>
              <a:rPr lang="en-US" i="1" dirty="0"/>
              <a:t> aircraft market growth.</a:t>
            </a:r>
            <a:r>
              <a:rPr lang="en-CA" dirty="0"/>
              <a:t>“</a:t>
            </a: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B906BCD-866F-4718-994C-888EC8D59DAE}"/>
              </a:ext>
            </a:extLst>
          </p:cNvPr>
          <p:cNvSpPr txBox="1"/>
          <p:nvPr/>
        </p:nvSpPr>
        <p:spPr>
          <a:xfrm>
            <a:off x="228600" y="1796144"/>
            <a:ext cx="5723233" cy="369332"/>
          </a:xfrm>
          <a:prstGeom prst="rect">
            <a:avLst/>
          </a:prstGeom>
          <a:noFill/>
        </p:spPr>
        <p:txBody>
          <a:bodyPr wrap="none" rtlCol="0">
            <a:spAutoFit/>
          </a:bodyPr>
          <a:lstStyle/>
          <a:p>
            <a:r>
              <a:rPr lang="en-CA" b="1" dirty="0"/>
              <a:t>https://www.researchdive.com/166/evtol-aircraft-market</a:t>
            </a:r>
          </a:p>
        </p:txBody>
      </p:sp>
      <p:sp>
        <p:nvSpPr>
          <p:cNvPr id="13" name="TextBox 12">
            <a:extLst>
              <a:ext uri="{FF2B5EF4-FFF2-40B4-BE49-F238E27FC236}">
                <a16:creationId xmlns:a16="http://schemas.microsoft.com/office/drawing/2014/main" id="{A9F2E678-4FD9-4C48-8170-C1460202B3A2}"/>
              </a:ext>
            </a:extLst>
          </p:cNvPr>
          <p:cNvSpPr txBox="1"/>
          <p:nvPr/>
        </p:nvSpPr>
        <p:spPr>
          <a:xfrm>
            <a:off x="228600" y="4027376"/>
            <a:ext cx="11811000" cy="646331"/>
          </a:xfrm>
          <a:prstGeom prst="rect">
            <a:avLst/>
          </a:prstGeom>
          <a:noFill/>
        </p:spPr>
        <p:txBody>
          <a:bodyPr wrap="square" rtlCol="0">
            <a:spAutoFit/>
          </a:bodyPr>
          <a:lstStyle/>
          <a:p>
            <a:r>
              <a:rPr lang="en-US" dirty="0"/>
              <a:t>“</a:t>
            </a:r>
            <a:r>
              <a:rPr lang="en-US" i="1" dirty="0"/>
              <a:t>According to Persistence Market Research’s analysis, the </a:t>
            </a:r>
            <a:r>
              <a:rPr lang="en-US" i="1" dirty="0" err="1"/>
              <a:t>eVTOL</a:t>
            </a:r>
            <a:r>
              <a:rPr lang="en-US" i="1" dirty="0"/>
              <a:t> aircraft market is projected to expand at more than 21% CAGR from 2021 to 2031.</a:t>
            </a:r>
            <a:r>
              <a:rPr lang="en-CA" dirty="0"/>
              <a:t>“</a:t>
            </a:r>
          </a:p>
        </p:txBody>
      </p:sp>
      <p:sp>
        <p:nvSpPr>
          <p:cNvPr id="14" name="TextBox 13">
            <a:extLst>
              <a:ext uri="{FF2B5EF4-FFF2-40B4-BE49-F238E27FC236}">
                <a16:creationId xmlns:a16="http://schemas.microsoft.com/office/drawing/2014/main" id="{6713E057-2EC1-473C-87D7-A405D96DC92C}"/>
              </a:ext>
            </a:extLst>
          </p:cNvPr>
          <p:cNvSpPr txBox="1"/>
          <p:nvPr/>
        </p:nvSpPr>
        <p:spPr>
          <a:xfrm>
            <a:off x="228600" y="3657600"/>
            <a:ext cx="8688341" cy="369332"/>
          </a:xfrm>
          <a:prstGeom prst="rect">
            <a:avLst/>
          </a:prstGeom>
          <a:noFill/>
        </p:spPr>
        <p:txBody>
          <a:bodyPr wrap="none" rtlCol="0">
            <a:spAutoFit/>
          </a:bodyPr>
          <a:lstStyle/>
          <a:p>
            <a:r>
              <a:rPr lang="en-CA" b="1" dirty="0"/>
              <a:t>https://www.persistencemarketresearch.com/market-research/evtol-aircraft-market.asp</a:t>
            </a:r>
          </a:p>
        </p:txBody>
      </p:sp>
      <p:sp>
        <p:nvSpPr>
          <p:cNvPr id="15" name="TextBox 14">
            <a:extLst>
              <a:ext uri="{FF2B5EF4-FFF2-40B4-BE49-F238E27FC236}">
                <a16:creationId xmlns:a16="http://schemas.microsoft.com/office/drawing/2014/main" id="{2EAA9A2B-3521-4D72-97FE-3833D1417B51}"/>
              </a:ext>
            </a:extLst>
          </p:cNvPr>
          <p:cNvSpPr txBox="1"/>
          <p:nvPr/>
        </p:nvSpPr>
        <p:spPr>
          <a:xfrm>
            <a:off x="228600" y="5242945"/>
            <a:ext cx="11811000" cy="646331"/>
          </a:xfrm>
          <a:prstGeom prst="rect">
            <a:avLst/>
          </a:prstGeom>
          <a:noFill/>
        </p:spPr>
        <p:txBody>
          <a:bodyPr wrap="square" rtlCol="0">
            <a:spAutoFit/>
          </a:bodyPr>
          <a:lstStyle/>
          <a:p>
            <a:r>
              <a:rPr lang="en-US" dirty="0"/>
              <a:t>“</a:t>
            </a:r>
            <a:r>
              <a:rPr lang="en-US" i="1" dirty="0"/>
              <a:t>The global </a:t>
            </a:r>
            <a:r>
              <a:rPr lang="en-US" i="1" dirty="0" err="1"/>
              <a:t>eVTOL</a:t>
            </a:r>
            <a:r>
              <a:rPr lang="en-US" i="1" dirty="0"/>
              <a:t> Aircraft market was valued at 9221.32 Million USD in 2020 and will grow with a CAGR of 8.79% from 2020 to 2027, based on Researcher newly published report.</a:t>
            </a:r>
            <a:r>
              <a:rPr lang="en-CA" dirty="0"/>
              <a:t>“</a:t>
            </a:r>
          </a:p>
        </p:txBody>
      </p:sp>
      <p:sp>
        <p:nvSpPr>
          <p:cNvPr id="16" name="TextBox 15">
            <a:extLst>
              <a:ext uri="{FF2B5EF4-FFF2-40B4-BE49-F238E27FC236}">
                <a16:creationId xmlns:a16="http://schemas.microsoft.com/office/drawing/2014/main" id="{6CDFBE62-AB3B-44C1-8976-485F36F8CA63}"/>
              </a:ext>
            </a:extLst>
          </p:cNvPr>
          <p:cNvSpPr txBox="1"/>
          <p:nvPr/>
        </p:nvSpPr>
        <p:spPr>
          <a:xfrm>
            <a:off x="228600" y="4873169"/>
            <a:ext cx="6286593" cy="369332"/>
          </a:xfrm>
          <a:prstGeom prst="rect">
            <a:avLst/>
          </a:prstGeom>
          <a:noFill/>
        </p:spPr>
        <p:txBody>
          <a:bodyPr wrap="none" rtlCol="0">
            <a:spAutoFit/>
          </a:bodyPr>
          <a:lstStyle/>
          <a:p>
            <a:r>
              <a:rPr lang="en-CA" b="1" dirty="0"/>
              <a:t>https://www.rfdtv.com/story/45093116/eVTOL-Aircraft-Market</a:t>
            </a:r>
          </a:p>
        </p:txBody>
      </p:sp>
    </p:spTree>
    <p:extLst>
      <p:ext uri="{BB962C8B-B14F-4D97-AF65-F5344CB8AC3E}">
        <p14:creationId xmlns:p14="http://schemas.microsoft.com/office/powerpoint/2010/main" val="1172961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B3CC9-07D5-4E57-B85A-7E7FF11461F0}"/>
              </a:ext>
            </a:extLst>
          </p:cNvPr>
          <p:cNvPicPr>
            <a:picLocks noChangeAspect="1"/>
          </p:cNvPicPr>
          <p:nvPr/>
        </p:nvPicPr>
        <p:blipFill rotWithShape="1">
          <a:blip r:embed="rId3"/>
          <a:srcRect t="6797"/>
          <a:stretch/>
        </p:blipFill>
        <p:spPr>
          <a:xfrm>
            <a:off x="121122" y="2218916"/>
            <a:ext cx="6387156" cy="2602774"/>
          </a:xfrm>
          <a:prstGeom prst="rect">
            <a:avLst/>
          </a:prstGeom>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How large is the Market?</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F53B83-516E-405D-A9A7-B974E90FAC25}"/>
              </a:ext>
            </a:extLst>
          </p:cNvPr>
          <p:cNvSpPr txBox="1"/>
          <p:nvPr/>
        </p:nvSpPr>
        <p:spPr>
          <a:xfrm>
            <a:off x="228600" y="1796144"/>
            <a:ext cx="8342412" cy="369332"/>
          </a:xfrm>
          <a:prstGeom prst="rect">
            <a:avLst/>
          </a:prstGeom>
          <a:noFill/>
        </p:spPr>
        <p:txBody>
          <a:bodyPr wrap="none" rtlCol="0">
            <a:spAutoFit/>
          </a:bodyPr>
          <a:lstStyle/>
          <a:p>
            <a:r>
              <a:rPr lang="en-CA" b="1" dirty="0"/>
              <a:t>https://gama.aero/wp-content/uploads/GAMA_2019Databook_Final-2020-03-20.pdf</a:t>
            </a:r>
          </a:p>
        </p:txBody>
      </p:sp>
      <p:pic>
        <p:nvPicPr>
          <p:cNvPr id="14" name="Picture 13">
            <a:extLst>
              <a:ext uri="{FF2B5EF4-FFF2-40B4-BE49-F238E27FC236}">
                <a16:creationId xmlns:a16="http://schemas.microsoft.com/office/drawing/2014/main" id="{C6F6D53A-FE28-4C15-B151-E780C66E3425}"/>
              </a:ext>
            </a:extLst>
          </p:cNvPr>
          <p:cNvPicPr>
            <a:picLocks noChangeAspect="1"/>
          </p:cNvPicPr>
          <p:nvPr/>
        </p:nvPicPr>
        <p:blipFill>
          <a:blip r:embed="rId5"/>
          <a:stretch>
            <a:fillRect/>
          </a:stretch>
        </p:blipFill>
        <p:spPr>
          <a:xfrm>
            <a:off x="5593828" y="3429000"/>
            <a:ext cx="6477050" cy="3083519"/>
          </a:xfrm>
          <a:prstGeom prst="rect">
            <a:avLst/>
          </a:prstGeom>
        </p:spPr>
      </p:pic>
      <p:sp>
        <p:nvSpPr>
          <p:cNvPr id="13" name="TextBox 12">
            <a:extLst>
              <a:ext uri="{FF2B5EF4-FFF2-40B4-BE49-F238E27FC236}">
                <a16:creationId xmlns:a16="http://schemas.microsoft.com/office/drawing/2014/main" id="{C4483BC7-8544-458F-BE12-00AB90C3DC40}"/>
              </a:ext>
            </a:extLst>
          </p:cNvPr>
          <p:cNvSpPr txBox="1"/>
          <p:nvPr/>
        </p:nvSpPr>
        <p:spPr>
          <a:xfrm>
            <a:off x="228600" y="4795958"/>
            <a:ext cx="6705600" cy="646331"/>
          </a:xfrm>
          <a:prstGeom prst="rect">
            <a:avLst/>
          </a:prstGeom>
          <a:noFill/>
        </p:spPr>
        <p:txBody>
          <a:bodyPr wrap="square" rtlCol="0">
            <a:spAutoFit/>
          </a:bodyPr>
          <a:lstStyle/>
          <a:p>
            <a:r>
              <a:rPr lang="en-CA" b="1" dirty="0"/>
              <a:t>https://s27.q4cdn.com/936913558/files/doc_presentations/Investor-Presentation.pdf</a:t>
            </a:r>
          </a:p>
        </p:txBody>
      </p:sp>
    </p:spTree>
    <p:extLst>
      <p:ext uri="{BB962C8B-B14F-4D97-AF65-F5344CB8AC3E}">
        <p14:creationId xmlns:p14="http://schemas.microsoft.com/office/powerpoint/2010/main" val="3505222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1BD92-67CB-4551-9189-11431A6B0847}"/>
              </a:ext>
            </a:extLst>
          </p:cNvPr>
          <p:cNvPicPr>
            <a:picLocks noChangeAspect="1"/>
          </p:cNvPicPr>
          <p:nvPr/>
        </p:nvPicPr>
        <p:blipFill>
          <a:blip r:embed="rId3"/>
          <a:stretch>
            <a:fillRect/>
          </a:stretch>
        </p:blipFill>
        <p:spPr>
          <a:xfrm>
            <a:off x="1981200" y="1449002"/>
            <a:ext cx="8607362" cy="5408998"/>
          </a:xfrm>
          <a:prstGeom prst="rect">
            <a:avLst/>
          </a:prstGeom>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Comparison to Alternatives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01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981200"/>
            <a:ext cx="11811000" cy="3139321"/>
          </a:xfrm>
          <a:prstGeom prst="rect">
            <a:avLst/>
          </a:prstGeom>
          <a:noFill/>
        </p:spPr>
        <p:txBody>
          <a:bodyPr wrap="square" rtlCol="0">
            <a:spAutoFit/>
          </a:bodyPr>
          <a:lstStyle/>
          <a:p>
            <a:r>
              <a:rPr lang="en-CA" dirty="0"/>
              <a:t>Richard Abbott is the president of Abbott Aerospace Canada Ltd and AAV Ltd. He has spent nearly 30 years in military and civil aerospace development. Richard has moved from being a stress engineer to airframe and flight controls leadership and CTO roles. In the last 20 years most of Richard’s work has been with aerospace start up companies in North America.</a:t>
            </a:r>
          </a:p>
          <a:p>
            <a:endParaRPr lang="en-CA" dirty="0"/>
          </a:p>
          <a:p>
            <a:r>
              <a:rPr lang="en-CA" dirty="0"/>
              <a:t>Richard is the author of a widely used reference book ‘Analysis and Design of Metallic and Composite Flight Vehicle Structures’ and hundreds of engineering analysis spreadsheets that have over one million downloads. Abbott Aerospace hosts one of the worlds largest digital repositories of public domain technical aerospace information at abbottaerospace.com.</a:t>
            </a:r>
          </a:p>
          <a:p>
            <a:endParaRPr lang="en-CA" dirty="0"/>
          </a:p>
          <a:p>
            <a:r>
              <a:rPr lang="en-CA" dirty="0"/>
              <a:t>Richard has advised, carried out engineering work for, and helped lead many aerospace projects and companies and likely has ADHD, PTSD or both.</a:t>
            </a:r>
          </a:p>
        </p:txBody>
      </p:sp>
      <p:sp>
        <p:nvSpPr>
          <p:cNvPr id="5" name="TextBox 4">
            <a:extLst>
              <a:ext uri="{FF2B5EF4-FFF2-40B4-BE49-F238E27FC236}">
                <a16:creationId xmlns:a16="http://schemas.microsoft.com/office/drawing/2014/main" id="{86500738-9AD3-4791-BD22-619882F47A48}"/>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B7A89EBB-D363-4C1A-9A97-F56C063B1DBD}"/>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2C776A91-D505-4ED7-97CE-2F501532B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spTree>
    <p:extLst>
      <p:ext uri="{BB962C8B-B14F-4D97-AF65-F5344CB8AC3E}">
        <p14:creationId xmlns:p14="http://schemas.microsoft.com/office/powerpoint/2010/main" val="530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224D30-05E2-4B96-9FE5-372BC3FDB969}"/>
              </a:ext>
            </a:extLst>
          </p:cNvPr>
          <p:cNvPicPr>
            <a:picLocks noChangeAspect="1"/>
          </p:cNvPicPr>
          <p:nvPr/>
        </p:nvPicPr>
        <p:blipFill>
          <a:blip r:embed="rId3"/>
          <a:stretch>
            <a:fillRect/>
          </a:stretch>
        </p:blipFill>
        <p:spPr>
          <a:xfrm>
            <a:off x="1676400" y="1580562"/>
            <a:ext cx="8915400" cy="5277438"/>
          </a:xfrm>
          <a:prstGeom prst="rect">
            <a:avLst/>
          </a:prstGeom>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Comparison to Alternatives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29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05B7DF-F07A-4735-9784-4D9A591B5EF0}"/>
              </a:ext>
            </a:extLst>
          </p:cNvPr>
          <p:cNvPicPr>
            <a:picLocks noChangeAspect="1"/>
          </p:cNvPicPr>
          <p:nvPr/>
        </p:nvPicPr>
        <p:blipFill>
          <a:blip r:embed="rId3"/>
          <a:stretch>
            <a:fillRect/>
          </a:stretch>
        </p:blipFill>
        <p:spPr>
          <a:xfrm>
            <a:off x="1524000" y="1277293"/>
            <a:ext cx="9403440" cy="5562599"/>
          </a:xfrm>
          <a:prstGeom prst="rect">
            <a:avLst/>
          </a:prstGeom>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Comparison to Alternatives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861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Urban Mobility Procurement &amp; Energy Cost.</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25DFCCA2-A7FC-4E16-93E5-DCAF331DEE6C}"/>
              </a:ext>
            </a:extLst>
          </p:cNvPr>
          <p:cNvGraphicFramePr>
            <a:graphicFrameLocks noGrp="1"/>
          </p:cNvGraphicFramePr>
          <p:nvPr>
            <p:extLst>
              <p:ext uri="{D42A27DB-BD31-4B8C-83A1-F6EECF244321}">
                <p14:modId xmlns:p14="http://schemas.microsoft.com/office/powerpoint/2010/main" val="714156731"/>
              </p:ext>
            </p:extLst>
          </p:nvPr>
        </p:nvGraphicFramePr>
        <p:xfrm>
          <a:off x="609600" y="2277815"/>
          <a:ext cx="11125200" cy="3134360"/>
        </p:xfrm>
        <a:graphic>
          <a:graphicData uri="http://schemas.openxmlformats.org/drawingml/2006/table">
            <a:tbl>
              <a:tblPr firstRow="1" bandRow="1">
                <a:tableStyleId>{22838BEF-8BB2-4498-84A7-C5851F593DF1}</a:tableStyleId>
              </a:tblPr>
              <a:tblGrid>
                <a:gridCol w="1854200">
                  <a:extLst>
                    <a:ext uri="{9D8B030D-6E8A-4147-A177-3AD203B41FA5}">
                      <a16:colId xmlns:a16="http://schemas.microsoft.com/office/drawing/2014/main" val="3325210010"/>
                    </a:ext>
                  </a:extLst>
                </a:gridCol>
                <a:gridCol w="1854200">
                  <a:extLst>
                    <a:ext uri="{9D8B030D-6E8A-4147-A177-3AD203B41FA5}">
                      <a16:colId xmlns:a16="http://schemas.microsoft.com/office/drawing/2014/main" val="3689559214"/>
                    </a:ext>
                  </a:extLst>
                </a:gridCol>
                <a:gridCol w="1854200">
                  <a:extLst>
                    <a:ext uri="{9D8B030D-6E8A-4147-A177-3AD203B41FA5}">
                      <a16:colId xmlns:a16="http://schemas.microsoft.com/office/drawing/2014/main" val="4037231973"/>
                    </a:ext>
                  </a:extLst>
                </a:gridCol>
                <a:gridCol w="1854200">
                  <a:extLst>
                    <a:ext uri="{9D8B030D-6E8A-4147-A177-3AD203B41FA5}">
                      <a16:colId xmlns:a16="http://schemas.microsoft.com/office/drawing/2014/main" val="4139863058"/>
                    </a:ext>
                  </a:extLst>
                </a:gridCol>
                <a:gridCol w="1854200">
                  <a:extLst>
                    <a:ext uri="{9D8B030D-6E8A-4147-A177-3AD203B41FA5}">
                      <a16:colId xmlns:a16="http://schemas.microsoft.com/office/drawing/2014/main" val="1357747555"/>
                    </a:ext>
                  </a:extLst>
                </a:gridCol>
                <a:gridCol w="1854200">
                  <a:extLst>
                    <a:ext uri="{9D8B030D-6E8A-4147-A177-3AD203B41FA5}">
                      <a16:colId xmlns:a16="http://schemas.microsoft.com/office/drawing/2014/main" val="2540254148"/>
                    </a:ext>
                  </a:extLst>
                </a:gridCol>
              </a:tblGrid>
              <a:tr h="370840">
                <a:tc>
                  <a:txBody>
                    <a:bodyPr/>
                    <a:lstStyle/>
                    <a:p>
                      <a:r>
                        <a:rPr lang="en-CA" dirty="0"/>
                        <a:t>Type</a:t>
                      </a:r>
                    </a:p>
                  </a:txBody>
                  <a:tcPr/>
                </a:tc>
                <a:tc>
                  <a:txBody>
                    <a:bodyPr/>
                    <a:lstStyle/>
                    <a:p>
                      <a:r>
                        <a:rPr lang="en-CA" dirty="0"/>
                        <a:t>Specific</a:t>
                      </a:r>
                    </a:p>
                  </a:txBody>
                  <a:tcPr/>
                </a:tc>
                <a:tc>
                  <a:txBody>
                    <a:bodyPr/>
                    <a:lstStyle/>
                    <a:p>
                      <a:r>
                        <a:rPr lang="en-CA" dirty="0"/>
                        <a:t>Procurement Cost</a:t>
                      </a:r>
                    </a:p>
                  </a:txBody>
                  <a:tcPr/>
                </a:tc>
                <a:tc>
                  <a:txBody>
                    <a:bodyPr/>
                    <a:lstStyle/>
                    <a:p>
                      <a:r>
                        <a:rPr lang="en-CA" dirty="0"/>
                        <a:t>Cost Factor</a:t>
                      </a:r>
                    </a:p>
                  </a:txBody>
                  <a:tcPr/>
                </a:tc>
                <a:tc>
                  <a:txBody>
                    <a:bodyPr/>
                    <a:lstStyle/>
                    <a:p>
                      <a:r>
                        <a:rPr lang="en-CA" dirty="0"/>
                        <a:t>Power</a:t>
                      </a:r>
                    </a:p>
                  </a:txBody>
                  <a:tcPr/>
                </a:tc>
                <a:tc>
                  <a:txBody>
                    <a:bodyPr/>
                    <a:lstStyle/>
                    <a:p>
                      <a:r>
                        <a:rPr lang="en-CA" dirty="0"/>
                        <a:t>Power Factor</a:t>
                      </a:r>
                    </a:p>
                  </a:txBody>
                  <a:tcPr/>
                </a:tc>
                <a:extLst>
                  <a:ext uri="{0D108BD9-81ED-4DB2-BD59-A6C34878D82A}">
                    <a16:rowId xmlns:a16="http://schemas.microsoft.com/office/drawing/2014/main" val="2443914337"/>
                  </a:ext>
                </a:extLst>
              </a:tr>
              <a:tr h="370840">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358698107"/>
                  </a:ext>
                </a:extLst>
              </a:tr>
              <a:tr h="370840">
                <a:tc>
                  <a:txBody>
                    <a:bodyPr/>
                    <a:lstStyle/>
                    <a:p>
                      <a:r>
                        <a:rPr lang="en-CA" dirty="0"/>
                        <a:t>One Person</a:t>
                      </a:r>
                    </a:p>
                  </a:txBody>
                  <a:tcPr>
                    <a:solidFill>
                      <a:schemeClr val="bg1"/>
                    </a:solidFill>
                  </a:tcPr>
                </a:tc>
                <a:tc>
                  <a:txBody>
                    <a:bodyPr/>
                    <a:lstStyle/>
                    <a:p>
                      <a:r>
                        <a:rPr lang="en-CA" dirty="0"/>
                        <a:t>Blackfly Opener</a:t>
                      </a:r>
                    </a:p>
                  </a:txBody>
                  <a:tcPr>
                    <a:solidFill>
                      <a:schemeClr val="bg1"/>
                    </a:solidFill>
                  </a:tcPr>
                </a:tc>
                <a:tc>
                  <a:txBody>
                    <a:bodyPr/>
                    <a:lstStyle/>
                    <a:p>
                      <a:r>
                        <a:rPr lang="en-CA" dirty="0"/>
                        <a:t>$60,000</a:t>
                      </a:r>
                    </a:p>
                  </a:txBody>
                  <a:tcPr>
                    <a:solidFill>
                      <a:schemeClr val="bg1"/>
                    </a:solidFill>
                  </a:tcPr>
                </a:tc>
                <a:tc>
                  <a:txBody>
                    <a:bodyPr/>
                    <a:lstStyle/>
                    <a:p>
                      <a:r>
                        <a:rPr lang="en-CA" dirty="0"/>
                        <a:t>30</a:t>
                      </a:r>
                    </a:p>
                  </a:txBody>
                  <a:tcPr>
                    <a:solidFill>
                      <a:schemeClr val="bg1"/>
                    </a:solidFill>
                  </a:tcPr>
                </a:tc>
                <a:tc>
                  <a:txBody>
                    <a:bodyPr/>
                    <a:lstStyle/>
                    <a:p>
                      <a:r>
                        <a:rPr lang="en-CA" dirty="0"/>
                        <a:t>15,000W (Cruise)</a:t>
                      </a:r>
                    </a:p>
                  </a:txBody>
                  <a:tcPr>
                    <a:solidFill>
                      <a:schemeClr val="bg1"/>
                    </a:solidFill>
                  </a:tcPr>
                </a:tc>
                <a:tc>
                  <a:txBody>
                    <a:bodyPr/>
                    <a:lstStyle/>
                    <a:p>
                      <a:r>
                        <a:rPr lang="en-CA" dirty="0"/>
                        <a:t>15</a:t>
                      </a:r>
                    </a:p>
                  </a:txBody>
                  <a:tcPr>
                    <a:solidFill>
                      <a:schemeClr val="bg1"/>
                    </a:solidFill>
                  </a:tcPr>
                </a:tc>
                <a:extLst>
                  <a:ext uri="{0D108BD9-81ED-4DB2-BD59-A6C34878D82A}">
                    <a16:rowId xmlns:a16="http://schemas.microsoft.com/office/drawing/2014/main" val="1307300626"/>
                  </a:ext>
                </a:extLst>
              </a:tr>
              <a:tr h="370840">
                <a:tc>
                  <a:txBody>
                    <a:bodyPr/>
                    <a:lstStyle/>
                    <a:p>
                      <a:endParaRPr lang="en-CA" dirty="0"/>
                    </a:p>
                  </a:txBody>
                  <a:tcPr>
                    <a:solidFill>
                      <a:schemeClr val="bg1"/>
                    </a:solidFill>
                  </a:tcPr>
                </a:tc>
                <a:tc>
                  <a:txBody>
                    <a:bodyPr/>
                    <a:lstStyle/>
                    <a:p>
                      <a:r>
                        <a:rPr lang="en-CA" dirty="0"/>
                        <a:t>Moped</a:t>
                      </a:r>
                    </a:p>
                  </a:txBody>
                  <a:tcPr>
                    <a:solidFill>
                      <a:schemeClr val="bg1"/>
                    </a:solidFill>
                  </a:tcPr>
                </a:tc>
                <a:tc>
                  <a:txBody>
                    <a:bodyPr/>
                    <a:lstStyle/>
                    <a:p>
                      <a:r>
                        <a:rPr lang="en-CA" dirty="0"/>
                        <a:t>$2,000</a:t>
                      </a:r>
                    </a:p>
                  </a:txBody>
                  <a:tcPr>
                    <a:solidFill>
                      <a:schemeClr val="bg1"/>
                    </a:solidFill>
                  </a:tcPr>
                </a:tc>
                <a:tc>
                  <a:txBody>
                    <a:bodyPr/>
                    <a:lstStyle/>
                    <a:p>
                      <a:endParaRPr lang="en-CA" dirty="0"/>
                    </a:p>
                  </a:txBody>
                  <a:tcPr>
                    <a:solidFill>
                      <a:schemeClr val="bg1"/>
                    </a:solidFill>
                  </a:tcPr>
                </a:tc>
                <a:tc>
                  <a:txBody>
                    <a:bodyPr/>
                    <a:lstStyle/>
                    <a:p>
                      <a:r>
                        <a:rPr lang="en-CA" dirty="0"/>
                        <a:t>1,000W (Cruise)</a:t>
                      </a:r>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1867528792"/>
                  </a:ext>
                </a:extLst>
              </a:tr>
              <a:tr h="370840">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2116704324"/>
                  </a:ext>
                </a:extLst>
              </a:tr>
              <a:tr h="370840">
                <a:tc>
                  <a:txBody>
                    <a:bodyPr/>
                    <a:lstStyle/>
                    <a:p>
                      <a:r>
                        <a:rPr lang="en-CA" dirty="0"/>
                        <a:t>Two People</a:t>
                      </a:r>
                    </a:p>
                  </a:txBody>
                  <a:tcPr>
                    <a:solidFill>
                      <a:schemeClr val="bg1"/>
                    </a:solidFill>
                  </a:tcPr>
                </a:tc>
                <a:tc>
                  <a:txBody>
                    <a:bodyPr/>
                    <a:lstStyle/>
                    <a:p>
                      <a:r>
                        <a:rPr lang="en-CA" dirty="0"/>
                        <a:t>Archer Maker</a:t>
                      </a:r>
                    </a:p>
                  </a:txBody>
                  <a:tcPr>
                    <a:solidFill>
                      <a:schemeClr val="bg1"/>
                    </a:solidFill>
                  </a:tcPr>
                </a:tc>
                <a:tc>
                  <a:txBody>
                    <a:bodyPr/>
                    <a:lstStyle/>
                    <a:p>
                      <a:r>
                        <a:rPr lang="en-CA" dirty="0"/>
                        <a:t>$4,000,000</a:t>
                      </a:r>
                    </a:p>
                  </a:txBody>
                  <a:tcPr>
                    <a:solidFill>
                      <a:schemeClr val="bg1"/>
                    </a:solidFill>
                  </a:tcPr>
                </a:tc>
                <a:tc>
                  <a:txBody>
                    <a:bodyPr/>
                    <a:lstStyle/>
                    <a:p>
                      <a:r>
                        <a:rPr lang="en-CA" dirty="0"/>
                        <a:t>133</a:t>
                      </a:r>
                    </a:p>
                  </a:txBody>
                  <a:tcPr>
                    <a:solidFill>
                      <a:schemeClr val="bg1"/>
                    </a:solidFill>
                  </a:tcPr>
                </a:tc>
                <a:tc>
                  <a:txBody>
                    <a:bodyPr/>
                    <a:lstStyle/>
                    <a:p>
                      <a:r>
                        <a:rPr lang="en-CA" dirty="0"/>
                        <a:t>672,000W (Max)</a:t>
                      </a:r>
                    </a:p>
                  </a:txBody>
                  <a:tcPr>
                    <a:solidFill>
                      <a:schemeClr val="bg1"/>
                    </a:solidFill>
                  </a:tcPr>
                </a:tc>
                <a:tc>
                  <a:txBody>
                    <a:bodyPr/>
                    <a:lstStyle/>
                    <a:p>
                      <a:r>
                        <a:rPr lang="en-CA" dirty="0"/>
                        <a:t>17</a:t>
                      </a:r>
                    </a:p>
                  </a:txBody>
                  <a:tcPr>
                    <a:solidFill>
                      <a:schemeClr val="bg1"/>
                    </a:solidFill>
                  </a:tcPr>
                </a:tc>
                <a:extLst>
                  <a:ext uri="{0D108BD9-81ED-4DB2-BD59-A6C34878D82A}">
                    <a16:rowId xmlns:a16="http://schemas.microsoft.com/office/drawing/2014/main" val="2694162326"/>
                  </a:ext>
                </a:extLst>
              </a:tr>
              <a:tr h="370840">
                <a:tc>
                  <a:txBody>
                    <a:bodyPr/>
                    <a:lstStyle/>
                    <a:p>
                      <a:endParaRPr lang="en-CA" dirty="0"/>
                    </a:p>
                  </a:txBody>
                  <a:tcPr>
                    <a:solidFill>
                      <a:schemeClr val="bg1"/>
                    </a:solidFill>
                  </a:tcPr>
                </a:tc>
                <a:tc>
                  <a:txBody>
                    <a:bodyPr/>
                    <a:lstStyle/>
                    <a:p>
                      <a:r>
                        <a:rPr lang="en-CA" dirty="0"/>
                        <a:t>Smart Car</a:t>
                      </a:r>
                    </a:p>
                  </a:txBody>
                  <a:tcPr>
                    <a:solidFill>
                      <a:schemeClr val="bg1"/>
                    </a:solidFill>
                  </a:tcPr>
                </a:tc>
                <a:tc>
                  <a:txBody>
                    <a:bodyPr/>
                    <a:lstStyle/>
                    <a:p>
                      <a:r>
                        <a:rPr lang="en-CA" dirty="0"/>
                        <a:t>$30,000</a:t>
                      </a:r>
                    </a:p>
                  </a:txBody>
                  <a:tcPr>
                    <a:solidFill>
                      <a:schemeClr val="bg1"/>
                    </a:solidFill>
                  </a:tcPr>
                </a:tc>
                <a:tc>
                  <a:txBody>
                    <a:bodyPr/>
                    <a:lstStyle/>
                    <a:p>
                      <a:endParaRPr lang="en-CA" dirty="0"/>
                    </a:p>
                  </a:txBody>
                  <a:tcPr>
                    <a:solidFill>
                      <a:schemeClr val="bg1"/>
                    </a:solidFill>
                  </a:tcPr>
                </a:tc>
                <a:tc>
                  <a:txBody>
                    <a:bodyPr/>
                    <a:lstStyle/>
                    <a:p>
                      <a:r>
                        <a:rPr lang="en-CA" dirty="0"/>
                        <a:t>40,000W (Max)</a:t>
                      </a:r>
                    </a:p>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2727375434"/>
                  </a:ext>
                </a:extLst>
              </a:tr>
            </a:tbl>
          </a:graphicData>
        </a:graphic>
      </p:graphicFrame>
    </p:spTree>
    <p:extLst>
      <p:ext uri="{BB962C8B-B14F-4D97-AF65-F5344CB8AC3E}">
        <p14:creationId xmlns:p14="http://schemas.microsoft.com/office/powerpoint/2010/main" val="3715271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What is an engineer to do?</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sp>
        <p:nvSpPr>
          <p:cNvPr id="7" name="TextBox 6">
            <a:extLst>
              <a:ext uri="{FF2B5EF4-FFF2-40B4-BE49-F238E27FC236}">
                <a16:creationId xmlns:a16="http://schemas.microsoft.com/office/drawing/2014/main" id="{4A0656C8-B13B-4D1E-BC44-459EBB06109D}"/>
              </a:ext>
            </a:extLst>
          </p:cNvPr>
          <p:cNvSpPr txBox="1"/>
          <p:nvPr/>
        </p:nvSpPr>
        <p:spPr>
          <a:xfrm>
            <a:off x="228600" y="1702827"/>
            <a:ext cx="11811000" cy="3046988"/>
          </a:xfrm>
          <a:prstGeom prst="rect">
            <a:avLst/>
          </a:prstGeom>
          <a:noFill/>
        </p:spPr>
        <p:txBody>
          <a:bodyPr wrap="square" rtlCol="0">
            <a:spAutoFit/>
          </a:bodyPr>
          <a:lstStyle/>
          <a:p>
            <a:r>
              <a:rPr lang="en-CA" sz="2400" dirty="0"/>
              <a:t>Acknowledge commercial Reality:</a:t>
            </a:r>
          </a:p>
          <a:p>
            <a:endParaRPr lang="en-CA" sz="2400" dirty="0"/>
          </a:p>
          <a:p>
            <a:pPr marL="285750" indent="-285750">
              <a:buFont typeface="Arial" panose="020B0604020202020204" pitchFamily="34" charset="0"/>
              <a:buChar char="•"/>
            </a:pPr>
            <a:r>
              <a:rPr lang="en-CA" sz="2400" dirty="0"/>
              <a:t>Risk = development cost &amp; development time</a:t>
            </a:r>
          </a:p>
          <a:p>
            <a:pPr marL="285750" indent="-285750">
              <a:buFont typeface="Arial" panose="020B0604020202020204" pitchFamily="34" charset="0"/>
              <a:buChar char="•"/>
            </a:pPr>
            <a:r>
              <a:rPr lang="en-CA" sz="2400" dirty="0"/>
              <a:t>Innovation = risk</a:t>
            </a:r>
          </a:p>
          <a:p>
            <a:pPr marL="285750" indent="-285750">
              <a:buFont typeface="Arial" panose="020B0604020202020204" pitchFamily="34" charset="0"/>
              <a:buChar char="•"/>
            </a:pPr>
            <a:r>
              <a:rPr lang="en-CA" sz="2400" dirty="0"/>
              <a:t>Innovation = development cost &amp; development time</a:t>
            </a:r>
          </a:p>
          <a:p>
            <a:pPr marL="285750" indent="-285750">
              <a:buFont typeface="Arial" panose="020B0604020202020204" pitchFamily="34" charset="0"/>
              <a:buChar char="•"/>
            </a:pPr>
            <a:endParaRPr lang="en-CA" sz="2400" dirty="0"/>
          </a:p>
          <a:p>
            <a:r>
              <a:rPr lang="en-CA" sz="2400" dirty="0"/>
              <a:t>Increases in development cost and time to market will harm the commercial potential of the product.</a:t>
            </a: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40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What is an engineer to do?</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sp>
        <p:nvSpPr>
          <p:cNvPr id="7" name="TextBox 6">
            <a:extLst>
              <a:ext uri="{FF2B5EF4-FFF2-40B4-BE49-F238E27FC236}">
                <a16:creationId xmlns:a16="http://schemas.microsoft.com/office/drawing/2014/main" id="{4A0656C8-B13B-4D1E-BC44-459EBB06109D}"/>
              </a:ext>
            </a:extLst>
          </p:cNvPr>
          <p:cNvSpPr txBox="1"/>
          <p:nvPr/>
        </p:nvSpPr>
        <p:spPr>
          <a:xfrm>
            <a:off x="228600" y="1833157"/>
            <a:ext cx="6781800" cy="4154984"/>
          </a:xfrm>
          <a:prstGeom prst="rect">
            <a:avLst/>
          </a:prstGeom>
          <a:noFill/>
        </p:spPr>
        <p:txBody>
          <a:bodyPr wrap="square" rtlCol="0">
            <a:spAutoFit/>
          </a:bodyPr>
          <a:lstStyle/>
          <a:p>
            <a:r>
              <a:rPr lang="en-CA" sz="2400" dirty="0"/>
              <a:t>Do not be optimistic. Never ignore risk.</a:t>
            </a:r>
          </a:p>
          <a:p>
            <a:pPr marL="342900" indent="-342900">
              <a:buFont typeface="Arial" panose="020B0604020202020204" pitchFamily="34" charset="0"/>
              <a:buChar char="•"/>
            </a:pPr>
            <a:r>
              <a:rPr lang="en-CA" sz="2400" dirty="0"/>
              <a:t>Always Reduce Risk</a:t>
            </a:r>
          </a:p>
          <a:p>
            <a:pPr marL="342900" indent="-342900">
              <a:buFont typeface="Arial" panose="020B0604020202020204" pitchFamily="34" charset="0"/>
              <a:buChar char="•"/>
            </a:pPr>
            <a:r>
              <a:rPr lang="en-CA" sz="2400" dirty="0"/>
              <a:t>Always Reduce Innovation - </a:t>
            </a:r>
            <a:r>
              <a:rPr lang="en-CA" sz="2400" i="1" dirty="0"/>
              <a:t>to the minimum necessary to meet the mission</a:t>
            </a:r>
          </a:p>
          <a:p>
            <a:pPr marL="342900" indent="-342900">
              <a:buFont typeface="Arial" panose="020B0604020202020204" pitchFamily="34" charset="0"/>
              <a:buChar char="•"/>
            </a:pPr>
            <a:endParaRPr lang="en-CA" sz="2400" dirty="0"/>
          </a:p>
          <a:p>
            <a:r>
              <a:rPr lang="en-CA" sz="2400" dirty="0"/>
              <a:t>Do not trust that your managers understand the technical risk.</a:t>
            </a:r>
          </a:p>
          <a:p>
            <a:r>
              <a:rPr lang="en-CA" sz="2400" dirty="0"/>
              <a:t>Do not trust that the regulator understands the technical risk.</a:t>
            </a:r>
          </a:p>
          <a:p>
            <a:pPr marL="342900" indent="-342900">
              <a:buFont typeface="Arial" panose="020B0604020202020204" pitchFamily="34" charset="0"/>
              <a:buChar char="•"/>
            </a:pPr>
            <a:r>
              <a:rPr lang="en-CA" sz="2400" dirty="0"/>
              <a:t>You may be the only person that understands the technical risk</a:t>
            </a: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Today I&amp;#39;m thinking about the Sinclair C5, a glorious EV failure - SlashGear">
            <a:extLst>
              <a:ext uri="{FF2B5EF4-FFF2-40B4-BE49-F238E27FC236}">
                <a16:creationId xmlns:a16="http://schemas.microsoft.com/office/drawing/2014/main" id="{87E9CDDB-9AA1-4DC7-A3D1-D3158632EB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833158"/>
            <a:ext cx="4985052" cy="280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085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What is an engineer to do?</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0" name="Straight Connector 9">
            <a:extLst>
              <a:ext uri="{FF2B5EF4-FFF2-40B4-BE49-F238E27FC236}">
                <a16:creationId xmlns:a16="http://schemas.microsoft.com/office/drawing/2014/main" id="{C387AFD2-E5FB-40D0-B7CA-487D635D7C5C}"/>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86ADC5CE-9B2C-4399-96FE-CDEB32328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C81D96DF-98A5-4B0C-A112-D2AF8F405DE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C6FB969-E43D-4217-807E-54C05529111C}"/>
              </a:ext>
            </a:extLst>
          </p:cNvPr>
          <p:cNvSpPr txBox="1"/>
          <p:nvPr/>
        </p:nvSpPr>
        <p:spPr>
          <a:xfrm>
            <a:off x="76200" y="1807865"/>
            <a:ext cx="11963400" cy="4893647"/>
          </a:xfrm>
          <a:prstGeom prst="rect">
            <a:avLst/>
          </a:prstGeom>
          <a:noFill/>
        </p:spPr>
        <p:txBody>
          <a:bodyPr wrap="square" rtlCol="0">
            <a:spAutoFit/>
          </a:bodyPr>
          <a:lstStyle/>
          <a:p>
            <a:pPr algn="ctr"/>
            <a:r>
              <a:rPr lang="en-CA" sz="2400" b="1" dirty="0"/>
              <a:t>Unmitigated Risk turns Good Ideas into a Bad Ideas</a:t>
            </a:r>
          </a:p>
          <a:p>
            <a:pPr algn="ctr"/>
            <a:endParaRPr lang="en-CA" sz="2400" b="1" dirty="0"/>
          </a:p>
          <a:p>
            <a:pPr algn="ctr"/>
            <a:r>
              <a:rPr lang="en-CA" sz="2400" b="1" dirty="0"/>
              <a:t>Optimism Ruins Programs</a:t>
            </a:r>
          </a:p>
          <a:p>
            <a:pPr algn="ctr"/>
            <a:endParaRPr lang="en-CA" sz="2400" b="1" dirty="0"/>
          </a:p>
          <a:p>
            <a:pPr algn="ctr"/>
            <a:r>
              <a:rPr lang="en-CA" sz="2400" b="1" dirty="0"/>
              <a:t>Raising Capital does not Mitigate Risk. It Heightens Risk.</a:t>
            </a:r>
          </a:p>
          <a:p>
            <a:pPr algn="ctr"/>
            <a:endParaRPr lang="en-CA" sz="2400" b="1" dirty="0"/>
          </a:p>
          <a:p>
            <a:pPr algn="ctr"/>
            <a:r>
              <a:rPr lang="en-CA" sz="2400" b="1" dirty="0"/>
              <a:t>Making the impossible happen is possible, but people may not want to buy it.</a:t>
            </a:r>
          </a:p>
          <a:p>
            <a:pPr algn="ctr"/>
            <a:r>
              <a:rPr lang="en-CA" sz="2400" b="1" dirty="0"/>
              <a:t>In the end the Market will decide.</a:t>
            </a:r>
          </a:p>
          <a:p>
            <a:pPr algn="ctr"/>
            <a:endParaRPr lang="en-CA" sz="2400" b="1" dirty="0"/>
          </a:p>
          <a:p>
            <a:pPr algn="ctr"/>
            <a:r>
              <a:rPr lang="en-CA" sz="2400" b="1" dirty="0"/>
              <a:t>"Der </a:t>
            </a:r>
            <a:r>
              <a:rPr lang="en-CA" sz="2400" b="1" dirty="0" err="1"/>
              <a:t>mentsh</a:t>
            </a:r>
            <a:r>
              <a:rPr lang="en-CA" sz="2400" b="1" dirty="0"/>
              <a:t> </a:t>
            </a:r>
            <a:r>
              <a:rPr lang="en-CA" sz="2400" b="1" dirty="0" err="1"/>
              <a:t>trakht</a:t>
            </a:r>
            <a:r>
              <a:rPr lang="en-CA" sz="2400" b="1" dirty="0"/>
              <a:t> un got </a:t>
            </a:r>
            <a:r>
              <a:rPr lang="en-CA" sz="2400" b="1" dirty="0" err="1"/>
              <a:t>lakht</a:t>
            </a:r>
            <a:r>
              <a:rPr lang="en-CA" sz="2400" b="1" dirty="0"/>
              <a:t>”</a:t>
            </a:r>
          </a:p>
          <a:p>
            <a:pPr algn="ctr"/>
            <a:r>
              <a:rPr lang="en-CA" sz="2400" b="1" dirty="0"/>
              <a:t>(</a:t>
            </a:r>
            <a:r>
              <a:rPr lang="en-US" sz="2400" b="1" i="1" dirty="0"/>
              <a:t>Man Plans, and God Laughs</a:t>
            </a:r>
            <a:r>
              <a:rPr lang="en-US" sz="2400" b="1" dirty="0"/>
              <a:t>)</a:t>
            </a:r>
          </a:p>
          <a:p>
            <a:pPr algn="ctr"/>
            <a:endParaRPr lang="en-US" sz="2400" b="1" dirty="0"/>
          </a:p>
          <a:p>
            <a:pPr algn="ctr"/>
            <a:r>
              <a:rPr lang="en-US" sz="2400" b="1" dirty="0"/>
              <a:t>Plans are useless, but planning is indispensable. – Eisenhower</a:t>
            </a:r>
            <a:endParaRPr lang="en-CA" sz="2400" b="1" dirty="0"/>
          </a:p>
        </p:txBody>
      </p:sp>
    </p:spTree>
    <p:extLst>
      <p:ext uri="{BB962C8B-B14F-4D97-AF65-F5344CB8AC3E}">
        <p14:creationId xmlns:p14="http://schemas.microsoft.com/office/powerpoint/2010/main" val="46967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Definition of Terms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sp>
        <p:nvSpPr>
          <p:cNvPr id="7" name="TextBox 6">
            <a:extLst>
              <a:ext uri="{FF2B5EF4-FFF2-40B4-BE49-F238E27FC236}">
                <a16:creationId xmlns:a16="http://schemas.microsoft.com/office/drawing/2014/main" id="{4A0656C8-B13B-4D1E-BC44-459EBB06109D}"/>
              </a:ext>
            </a:extLst>
          </p:cNvPr>
          <p:cNvSpPr txBox="1"/>
          <p:nvPr/>
        </p:nvSpPr>
        <p:spPr>
          <a:xfrm>
            <a:off x="228600" y="1702827"/>
            <a:ext cx="6400800" cy="4524315"/>
          </a:xfrm>
          <a:prstGeom prst="rect">
            <a:avLst/>
          </a:prstGeom>
          <a:noFill/>
        </p:spPr>
        <p:txBody>
          <a:bodyPr wrap="square" rtlCol="0">
            <a:spAutoFit/>
          </a:bodyPr>
          <a:lstStyle/>
          <a:p>
            <a:r>
              <a:rPr lang="en-CA" b="1" dirty="0"/>
              <a:t>Definition of Engineering: </a:t>
            </a:r>
          </a:p>
          <a:p>
            <a:endParaRPr lang="en-CA" dirty="0"/>
          </a:p>
          <a:p>
            <a:r>
              <a:rPr lang="en-US" dirty="0"/>
              <a:t>Engineering is the use of scientific principles to design and build machines, structures, and other items, including bridges, tunnels, roads, vehicles, and buildings. (</a:t>
            </a:r>
            <a:r>
              <a:rPr lang="en-US" dirty="0">
                <a:hlinkClick r:id="rId3"/>
              </a:rPr>
              <a:t>https://en.wikipedia.org/wiki/Engineering</a:t>
            </a:r>
            <a:r>
              <a:rPr lang="en-US" dirty="0"/>
              <a:t>)</a:t>
            </a:r>
          </a:p>
          <a:p>
            <a:endParaRPr lang="en-US" dirty="0"/>
          </a:p>
          <a:p>
            <a:r>
              <a:rPr lang="en-US" dirty="0"/>
              <a:t>Yes……but……something is missing</a:t>
            </a:r>
          </a:p>
          <a:p>
            <a:endParaRPr lang="en-US" dirty="0"/>
          </a:p>
          <a:p>
            <a:r>
              <a:rPr lang="en-CA" b="1" dirty="0"/>
              <a:t>Definition of Success:</a:t>
            </a:r>
          </a:p>
          <a:p>
            <a:endParaRPr lang="en-CA" dirty="0"/>
          </a:p>
          <a:p>
            <a:r>
              <a:rPr lang="en-CA" dirty="0"/>
              <a:t>Commercial - ROI – Return on Investment.</a:t>
            </a:r>
          </a:p>
          <a:p>
            <a:endParaRPr lang="en-CA" dirty="0"/>
          </a:p>
          <a:p>
            <a:r>
              <a:rPr lang="en-CA" dirty="0"/>
              <a:t>Non-Commercial – Complete the mission (not the subject of this presentation)</a:t>
            </a:r>
          </a:p>
          <a:p>
            <a:endParaRPr lang="en-CA" dirty="0"/>
          </a:p>
        </p:txBody>
      </p:sp>
      <p:cxnSp>
        <p:nvCxnSpPr>
          <p:cNvPr id="10" name="Straight Connector 9">
            <a:extLst>
              <a:ext uri="{FF2B5EF4-FFF2-40B4-BE49-F238E27FC236}">
                <a16:creationId xmlns:a16="http://schemas.microsoft.com/office/drawing/2014/main" id="{4B131386-BAF3-4CCD-986C-CA66680CEFAB}"/>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EC1880A-4A48-4026-905B-D2768C2F1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2" name="Straight Connector 11">
            <a:extLst>
              <a:ext uri="{FF2B5EF4-FFF2-40B4-BE49-F238E27FC236}">
                <a16:creationId xmlns:a16="http://schemas.microsoft.com/office/drawing/2014/main" id="{915597F9-3CE4-45E1-B991-3DB8F087286F}"/>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17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Understanding the Terms – Real world Implications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cxnSp>
        <p:nvCxnSpPr>
          <p:cNvPr id="11" name="Straight Connector 10">
            <a:extLst>
              <a:ext uri="{FF2B5EF4-FFF2-40B4-BE49-F238E27FC236}">
                <a16:creationId xmlns:a16="http://schemas.microsoft.com/office/drawing/2014/main" id="{54389DFB-088B-4B78-9B37-2FD5F568CB69}"/>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with medium confidence">
            <a:extLst>
              <a:ext uri="{FF2B5EF4-FFF2-40B4-BE49-F238E27FC236}">
                <a16:creationId xmlns:a16="http://schemas.microsoft.com/office/drawing/2014/main" id="{7317EE17-7017-4089-8BB9-72047E8C1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3" name="Straight Connector 12">
            <a:extLst>
              <a:ext uri="{FF2B5EF4-FFF2-40B4-BE49-F238E27FC236}">
                <a16:creationId xmlns:a16="http://schemas.microsoft.com/office/drawing/2014/main" id="{49669683-2631-4C0B-A7A8-71A44EADFE02}"/>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C4D4DE9-26F5-46FC-B6B7-F1BF410E9A5D}"/>
              </a:ext>
            </a:extLst>
          </p:cNvPr>
          <p:cNvSpPr txBox="1"/>
          <p:nvPr/>
        </p:nvSpPr>
        <p:spPr>
          <a:xfrm>
            <a:off x="228600" y="1702827"/>
            <a:ext cx="11582400" cy="3785652"/>
          </a:xfrm>
          <a:prstGeom prst="rect">
            <a:avLst/>
          </a:prstGeom>
          <a:noFill/>
        </p:spPr>
        <p:txBody>
          <a:bodyPr wrap="square" rtlCol="0">
            <a:spAutoFit/>
          </a:bodyPr>
          <a:lstStyle/>
          <a:p>
            <a:r>
              <a:rPr lang="en-CA" sz="2400" b="1" dirty="0"/>
              <a:t>Engineering: </a:t>
            </a:r>
          </a:p>
          <a:p>
            <a:r>
              <a:rPr lang="en-CA" sz="2400" dirty="0"/>
              <a:t>Developing a product within a development budget that both satisfies a market need and is in compliance with applicable regulations.</a:t>
            </a:r>
            <a:endParaRPr lang="en-US" sz="2400" dirty="0"/>
          </a:p>
          <a:p>
            <a:endParaRPr lang="en-US" sz="2400" dirty="0"/>
          </a:p>
          <a:p>
            <a:endParaRPr lang="en-US" sz="2400" dirty="0"/>
          </a:p>
          <a:p>
            <a:r>
              <a:rPr lang="en-CA" sz="2400" b="1" dirty="0"/>
              <a:t>Definition of Success:</a:t>
            </a:r>
          </a:p>
          <a:p>
            <a:r>
              <a:rPr lang="en-CA" sz="2400" dirty="0"/>
              <a:t>Selling enough of a demonstrable safe and reliable product at a high enough margin to pay back the development budget (and other associate costs) and provide a profit, or create a return on the investment</a:t>
            </a:r>
          </a:p>
          <a:p>
            <a:endParaRPr lang="en-CA" sz="2400" dirty="0"/>
          </a:p>
        </p:txBody>
      </p:sp>
    </p:spTree>
    <p:extLst>
      <p:ext uri="{BB962C8B-B14F-4D97-AF65-F5344CB8AC3E}">
        <p14:creationId xmlns:p14="http://schemas.microsoft.com/office/powerpoint/2010/main" val="170681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D6C064B7-602B-4B8C-8AC5-1E73F49151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503412"/>
            <a:ext cx="4197617" cy="2360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190500" y="1138535"/>
            <a:ext cx="11811000" cy="461665"/>
          </a:xfrm>
          <a:prstGeom prst="rect">
            <a:avLst/>
          </a:prstGeom>
          <a:noFill/>
        </p:spPr>
        <p:txBody>
          <a:bodyPr wrap="square" rtlCol="0">
            <a:spAutoFit/>
          </a:bodyPr>
          <a:lstStyle/>
          <a:p>
            <a:r>
              <a:rPr lang="en-US" sz="2400" dirty="0"/>
              <a:t>Breaking Barriers of the Impossible</a:t>
            </a:r>
            <a:endParaRPr lang="en-CA" sz="2400" dirty="0"/>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pic>
        <p:nvPicPr>
          <p:cNvPr id="4102" name="Picture 6" descr="Boeing and Kitty Hawk to develop Cora eVTOL under Wisk ...">
            <a:extLst>
              <a:ext uri="{FF2B5EF4-FFF2-40B4-BE49-F238E27FC236}">
                <a16:creationId xmlns:a16="http://schemas.microsoft.com/office/drawing/2014/main" id="{28A4BCC9-B316-4ACC-A8D1-04087F3300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26" t="28890" r="7302" b="22221"/>
          <a:stretch/>
        </p:blipFill>
        <p:spPr bwMode="auto">
          <a:xfrm>
            <a:off x="502064" y="4852996"/>
            <a:ext cx="4272704"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488CE08-A47F-4BC3-B78C-B3834CAC8115}"/>
              </a:ext>
            </a:extLst>
          </p:cNvPr>
          <p:cNvSpPr txBox="1"/>
          <p:nvPr/>
        </p:nvSpPr>
        <p:spPr>
          <a:xfrm>
            <a:off x="228600" y="1752600"/>
            <a:ext cx="11811000" cy="369332"/>
          </a:xfrm>
          <a:prstGeom prst="rect">
            <a:avLst/>
          </a:prstGeom>
          <a:noFill/>
        </p:spPr>
        <p:txBody>
          <a:bodyPr wrap="square" rtlCol="0">
            <a:spAutoFit/>
          </a:bodyPr>
          <a:lstStyle/>
          <a:p>
            <a:pPr algn="ctr"/>
            <a:r>
              <a:rPr lang="en-US" b="1" i="1" dirty="0"/>
              <a:t>The impossible often has a kind of integrity which the merely improbable lacks</a:t>
            </a:r>
            <a:r>
              <a:rPr lang="en-US" b="1" dirty="0"/>
              <a:t>. </a:t>
            </a:r>
            <a:r>
              <a:rPr lang="en-US" dirty="0"/>
              <a:t>– Douglas Adams</a:t>
            </a:r>
            <a:endParaRPr lang="en-CA" dirty="0"/>
          </a:p>
        </p:txBody>
      </p:sp>
      <p:cxnSp>
        <p:nvCxnSpPr>
          <p:cNvPr id="17" name="Straight Connector 16">
            <a:extLst>
              <a:ext uri="{FF2B5EF4-FFF2-40B4-BE49-F238E27FC236}">
                <a16:creationId xmlns:a16="http://schemas.microsoft.com/office/drawing/2014/main" id="{138190B4-FB87-42B2-B413-756ECA0F22F3}"/>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with medium confidence">
            <a:extLst>
              <a:ext uri="{FF2B5EF4-FFF2-40B4-BE49-F238E27FC236}">
                <a16:creationId xmlns:a16="http://schemas.microsoft.com/office/drawing/2014/main" id="{E1F8DECB-8722-42A5-A5F7-1BEE74AE0F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22" name="Straight Connector 21">
            <a:extLst>
              <a:ext uri="{FF2B5EF4-FFF2-40B4-BE49-F238E27FC236}">
                <a16:creationId xmlns:a16="http://schemas.microsoft.com/office/drawing/2014/main" id="{0F1EEE2D-14B2-42E8-B9C5-08E568195E97}"/>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961B374-3ABD-43BA-9FFA-9B11A5EA94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8232" y="2533351"/>
            <a:ext cx="3733800" cy="18340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6" descr="Airspace X MOBi Wants to Take Back Our Lives - CAFE Foundation Blog">
            <a:extLst>
              <a:ext uri="{FF2B5EF4-FFF2-40B4-BE49-F238E27FC236}">
                <a16:creationId xmlns:a16="http://schemas.microsoft.com/office/drawing/2014/main" id="{7CAF2457-A577-42B7-B185-8202B78388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608" y="2455380"/>
            <a:ext cx="3255192" cy="2672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4" descr="Horizon Aircraft Cavorite X5">
            <a:extLst>
              <a:ext uri="{FF2B5EF4-FFF2-40B4-BE49-F238E27FC236}">
                <a16:creationId xmlns:a16="http://schemas.microsoft.com/office/drawing/2014/main" id="{112CCAA9-D38C-4340-8C0A-4C4682EC5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6506" y="4284196"/>
            <a:ext cx="3633788" cy="24214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2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The Trifecta of Failure Inducing Risk</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graphicFrame>
        <p:nvGraphicFramePr>
          <p:cNvPr id="3" name="Diagram 2">
            <a:extLst>
              <a:ext uri="{FF2B5EF4-FFF2-40B4-BE49-F238E27FC236}">
                <a16:creationId xmlns:a16="http://schemas.microsoft.com/office/drawing/2014/main" id="{7AF13C0B-6358-491B-9B16-72B96E37CAB5}"/>
              </a:ext>
            </a:extLst>
          </p:cNvPr>
          <p:cNvGraphicFramePr/>
          <p:nvPr>
            <p:extLst>
              <p:ext uri="{D42A27DB-BD31-4B8C-83A1-F6EECF244321}">
                <p14:modId xmlns:p14="http://schemas.microsoft.com/office/powerpoint/2010/main" val="3516423404"/>
              </p:ext>
            </p:extLst>
          </p:nvPr>
        </p:nvGraphicFramePr>
        <p:xfrm>
          <a:off x="0" y="2049215"/>
          <a:ext cx="5045718" cy="4271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C86165BB-8B98-4373-BCE7-116EC2A17D07}"/>
              </a:ext>
            </a:extLst>
          </p:cNvPr>
          <p:cNvGraphicFramePr/>
          <p:nvPr>
            <p:extLst>
              <p:ext uri="{D42A27DB-BD31-4B8C-83A1-F6EECF244321}">
                <p14:modId xmlns:p14="http://schemas.microsoft.com/office/powerpoint/2010/main" val="55834935"/>
              </p:ext>
            </p:extLst>
          </p:nvPr>
        </p:nvGraphicFramePr>
        <p:xfrm>
          <a:off x="3924300" y="2277815"/>
          <a:ext cx="4419599" cy="3741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E78F9778-92A8-4980-B5FF-A8089B5E7197}"/>
              </a:ext>
            </a:extLst>
          </p:cNvPr>
          <p:cNvGraphicFramePr/>
          <p:nvPr>
            <p:extLst>
              <p:ext uri="{D42A27DB-BD31-4B8C-83A1-F6EECF244321}">
                <p14:modId xmlns:p14="http://schemas.microsoft.com/office/powerpoint/2010/main" val="1341627456"/>
              </p:ext>
            </p:extLst>
          </p:nvPr>
        </p:nvGraphicFramePr>
        <p:xfrm>
          <a:off x="7848600" y="2042742"/>
          <a:ext cx="4419599" cy="37413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3" name="Straight Connector 12">
            <a:extLst>
              <a:ext uri="{FF2B5EF4-FFF2-40B4-BE49-F238E27FC236}">
                <a16:creationId xmlns:a16="http://schemas.microsoft.com/office/drawing/2014/main" id="{15B95B21-84C7-469E-B816-F2174E78E2DB}"/>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8DFF0E7-EC8F-449F-83A7-D9F2D912A09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15" name="Straight Connector 14">
            <a:extLst>
              <a:ext uri="{FF2B5EF4-FFF2-40B4-BE49-F238E27FC236}">
                <a16:creationId xmlns:a16="http://schemas.microsoft.com/office/drawing/2014/main" id="{F4070C25-B3B1-4F7E-B8A2-439B6A39B7F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5547226-2FEF-4475-AECC-E7DC9FA017EF}"/>
              </a:ext>
            </a:extLst>
          </p:cNvPr>
          <p:cNvSpPr/>
          <p:nvPr/>
        </p:nvSpPr>
        <p:spPr>
          <a:xfrm>
            <a:off x="533400" y="1785924"/>
            <a:ext cx="6400800" cy="2622954"/>
          </a:xfrm>
          <a:prstGeom prst="rect">
            <a:avLst/>
          </a:prstGeom>
          <a:gradFill flip="none" rotWithShape="1">
            <a:gsLst>
              <a:gs pos="0">
                <a:schemeClr val="accent6">
                  <a:lumMod val="40000"/>
                  <a:lumOff val="60000"/>
                </a:schemeClr>
              </a:gs>
              <a:gs pos="50000">
                <a:schemeClr val="bg1"/>
              </a:gs>
              <a:gs pos="100000">
                <a:schemeClr val="accent6">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accent6">
                  <a:lumMod val="40000"/>
                  <a:lumOff val="60000"/>
                </a:schemeClr>
              </a:solidFill>
            </a:endParaRPr>
          </a:p>
        </p:txBody>
      </p:sp>
      <p:sp>
        <p:nvSpPr>
          <p:cNvPr id="3" name="TextBox 2">
            <a:extLst>
              <a:ext uri="{FF2B5EF4-FFF2-40B4-BE49-F238E27FC236}">
                <a16:creationId xmlns:a16="http://schemas.microsoft.com/office/drawing/2014/main" id="{7ADA9B7C-0CCB-4C8E-B871-DD3A63ECF8D4}"/>
              </a:ext>
            </a:extLst>
          </p:cNvPr>
          <p:cNvSpPr txBox="1"/>
          <p:nvPr/>
        </p:nvSpPr>
        <p:spPr>
          <a:xfrm>
            <a:off x="1143000" y="2030543"/>
            <a:ext cx="1905000" cy="369332"/>
          </a:xfrm>
          <a:prstGeom prst="rect">
            <a:avLst/>
          </a:prstGeom>
          <a:gradFill flip="none" rotWithShape="1">
            <a:gsLst>
              <a:gs pos="0">
                <a:schemeClr val="accent1">
                  <a:tint val="66000"/>
                  <a:satMod val="160000"/>
                  <a:alpha val="50000"/>
                </a:schemeClr>
              </a:gs>
              <a:gs pos="50000">
                <a:schemeClr val="accent1">
                  <a:tint val="44500"/>
                  <a:satMod val="160000"/>
                  <a:alpha val="50000"/>
                </a:schemeClr>
              </a:gs>
              <a:gs pos="100000">
                <a:schemeClr val="accent1">
                  <a:tint val="23500"/>
                  <a:satMod val="160000"/>
                  <a:alpha val="50000"/>
                </a:schemeClr>
              </a:gs>
            </a:gsLst>
            <a:path path="circle">
              <a:fillToRect t="100000" r="100000"/>
            </a:path>
            <a:tileRect l="-100000" b="-100000"/>
          </a:gradFill>
        </p:spPr>
        <p:txBody>
          <a:bodyPr wrap="square" rtlCol="0">
            <a:spAutoFit/>
          </a:bodyPr>
          <a:lstStyle/>
          <a:p>
            <a:pPr algn="ctr"/>
            <a:r>
              <a:rPr lang="en-CA" dirty="0"/>
              <a:t>Engineering</a:t>
            </a:r>
          </a:p>
        </p:txBody>
      </p:sp>
      <p:sp>
        <p:nvSpPr>
          <p:cNvPr id="9" name="TextBox 8">
            <a:extLst>
              <a:ext uri="{FF2B5EF4-FFF2-40B4-BE49-F238E27FC236}">
                <a16:creationId xmlns:a16="http://schemas.microsoft.com/office/drawing/2014/main" id="{9EFE1176-A8B0-4244-A530-EC145DB3D928}"/>
              </a:ext>
            </a:extLst>
          </p:cNvPr>
          <p:cNvSpPr txBox="1"/>
          <p:nvPr/>
        </p:nvSpPr>
        <p:spPr>
          <a:xfrm>
            <a:off x="2838450" y="2884876"/>
            <a:ext cx="1905000" cy="369332"/>
          </a:xfrm>
          <a:prstGeom prst="rect">
            <a:avLst/>
          </a:prstGeom>
          <a:gradFill flip="none" rotWithShape="1">
            <a:gsLst>
              <a:gs pos="0">
                <a:schemeClr val="accent1">
                  <a:tint val="66000"/>
                  <a:satMod val="160000"/>
                  <a:alpha val="50000"/>
                </a:schemeClr>
              </a:gs>
              <a:gs pos="50000">
                <a:schemeClr val="accent1">
                  <a:tint val="44500"/>
                  <a:satMod val="160000"/>
                  <a:alpha val="50000"/>
                </a:schemeClr>
              </a:gs>
              <a:gs pos="100000">
                <a:schemeClr val="accent1">
                  <a:tint val="23500"/>
                  <a:satMod val="160000"/>
                  <a:alpha val="50000"/>
                </a:schemeClr>
              </a:gs>
            </a:gsLst>
            <a:path path="circle">
              <a:fillToRect t="100000" r="100000"/>
            </a:path>
            <a:tileRect l="-100000" b="-100000"/>
          </a:gradFill>
        </p:spPr>
        <p:txBody>
          <a:bodyPr wrap="square" rtlCol="0">
            <a:spAutoFit/>
          </a:bodyPr>
          <a:lstStyle/>
          <a:p>
            <a:pPr algn="ctr"/>
            <a:r>
              <a:rPr lang="en-CA" dirty="0"/>
              <a:t>Project</a:t>
            </a:r>
          </a:p>
        </p:txBody>
      </p:sp>
      <p:sp>
        <p:nvSpPr>
          <p:cNvPr id="10" name="TextBox 9">
            <a:extLst>
              <a:ext uri="{FF2B5EF4-FFF2-40B4-BE49-F238E27FC236}">
                <a16:creationId xmlns:a16="http://schemas.microsoft.com/office/drawing/2014/main" id="{07C1E4E8-492A-47B8-86E5-F64C453CA3B6}"/>
              </a:ext>
            </a:extLst>
          </p:cNvPr>
          <p:cNvSpPr txBox="1"/>
          <p:nvPr/>
        </p:nvSpPr>
        <p:spPr>
          <a:xfrm>
            <a:off x="4533900" y="3739209"/>
            <a:ext cx="1905000" cy="369332"/>
          </a:xfrm>
          <a:prstGeom prst="rect">
            <a:avLst/>
          </a:prstGeom>
          <a:gradFill flip="none" rotWithShape="1">
            <a:gsLst>
              <a:gs pos="0">
                <a:schemeClr val="accent1">
                  <a:tint val="66000"/>
                  <a:satMod val="160000"/>
                  <a:alpha val="50000"/>
                </a:schemeClr>
              </a:gs>
              <a:gs pos="50000">
                <a:schemeClr val="accent1">
                  <a:tint val="44500"/>
                  <a:satMod val="160000"/>
                  <a:alpha val="50000"/>
                </a:schemeClr>
              </a:gs>
              <a:gs pos="100000">
                <a:schemeClr val="accent1">
                  <a:tint val="23500"/>
                  <a:satMod val="160000"/>
                  <a:alpha val="50000"/>
                </a:schemeClr>
              </a:gs>
            </a:gsLst>
            <a:path path="circle">
              <a:fillToRect t="100000" r="100000"/>
            </a:path>
            <a:tileRect l="-100000" b="-100000"/>
          </a:gradFill>
        </p:spPr>
        <p:txBody>
          <a:bodyPr wrap="square" rtlCol="0">
            <a:spAutoFit/>
          </a:bodyPr>
          <a:lstStyle/>
          <a:p>
            <a:pPr algn="ctr"/>
            <a:r>
              <a:rPr lang="en-CA" dirty="0"/>
              <a:t>Corporate</a:t>
            </a:r>
          </a:p>
        </p:txBody>
      </p:sp>
      <p:cxnSp>
        <p:nvCxnSpPr>
          <p:cNvPr id="14" name="Connector: Elbow 13">
            <a:extLst>
              <a:ext uri="{FF2B5EF4-FFF2-40B4-BE49-F238E27FC236}">
                <a16:creationId xmlns:a16="http://schemas.microsoft.com/office/drawing/2014/main" id="{A0A50FA1-E1A6-4113-B857-71E8FE328138}"/>
              </a:ext>
            </a:extLst>
          </p:cNvPr>
          <p:cNvCxnSpPr>
            <a:cxnSpLocks/>
            <a:stCxn id="9" idx="1"/>
            <a:endCxn id="3" idx="2"/>
          </p:cNvCxnSpPr>
          <p:nvPr/>
        </p:nvCxnSpPr>
        <p:spPr>
          <a:xfrm rot="10800000">
            <a:off x="2095500" y="2399876"/>
            <a:ext cx="742950" cy="669667"/>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2D22CDA-1327-4EA6-9710-BE88EBE9B39E}"/>
              </a:ext>
            </a:extLst>
          </p:cNvPr>
          <p:cNvCxnSpPr>
            <a:cxnSpLocks/>
            <a:stCxn id="10" idx="1"/>
            <a:endCxn id="9" idx="2"/>
          </p:cNvCxnSpPr>
          <p:nvPr/>
        </p:nvCxnSpPr>
        <p:spPr>
          <a:xfrm rot="10800000">
            <a:off x="3790950" y="3254209"/>
            <a:ext cx="742950" cy="669667"/>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82C6645-13B6-44B5-AF51-9D81AB9D31A1}"/>
              </a:ext>
            </a:extLst>
          </p:cNvPr>
          <p:cNvSpPr txBox="1"/>
          <p:nvPr/>
        </p:nvSpPr>
        <p:spPr>
          <a:xfrm>
            <a:off x="2628900" y="3750878"/>
            <a:ext cx="1447800" cy="523220"/>
          </a:xfrm>
          <a:prstGeom prst="rect">
            <a:avLst/>
          </a:prstGeom>
          <a:gradFill flip="none" rotWithShape="1">
            <a:gsLst>
              <a:gs pos="0">
                <a:schemeClr val="accent3">
                  <a:lumMod val="40000"/>
                  <a:lumOff val="60000"/>
                </a:schemeClr>
              </a:gs>
              <a:gs pos="100000">
                <a:schemeClr val="accent3">
                  <a:lumMod val="20000"/>
                  <a:lumOff val="80000"/>
                  <a:alpha val="59000"/>
                </a:schemeClr>
              </a:gs>
            </a:gsLst>
            <a:lin ang="16200000" scaled="1"/>
            <a:tileRect/>
          </a:gradFill>
        </p:spPr>
        <p:txBody>
          <a:bodyPr wrap="square" rtlCol="0">
            <a:spAutoFit/>
          </a:bodyPr>
          <a:lstStyle/>
          <a:p>
            <a:pPr algn="ctr"/>
            <a:r>
              <a:rPr lang="en-CA" sz="1400" dirty="0"/>
              <a:t>Technical Specification</a:t>
            </a:r>
          </a:p>
        </p:txBody>
      </p:sp>
      <p:sp>
        <p:nvSpPr>
          <p:cNvPr id="28" name="TextBox 27">
            <a:extLst>
              <a:ext uri="{FF2B5EF4-FFF2-40B4-BE49-F238E27FC236}">
                <a16:creationId xmlns:a16="http://schemas.microsoft.com/office/drawing/2014/main" id="{5F93D030-071D-44C8-BED1-BCA5CA1A6791}"/>
              </a:ext>
            </a:extLst>
          </p:cNvPr>
          <p:cNvSpPr txBox="1"/>
          <p:nvPr/>
        </p:nvSpPr>
        <p:spPr>
          <a:xfrm>
            <a:off x="873124" y="2895600"/>
            <a:ext cx="1447800" cy="523220"/>
          </a:xfrm>
          <a:prstGeom prst="rect">
            <a:avLst/>
          </a:prstGeom>
          <a:gradFill flip="none" rotWithShape="1">
            <a:gsLst>
              <a:gs pos="0">
                <a:schemeClr val="accent3">
                  <a:lumMod val="40000"/>
                  <a:lumOff val="60000"/>
                </a:schemeClr>
              </a:gs>
              <a:gs pos="100000">
                <a:schemeClr val="accent3">
                  <a:lumMod val="20000"/>
                  <a:lumOff val="80000"/>
                  <a:alpha val="59000"/>
                </a:schemeClr>
              </a:gs>
            </a:gsLst>
            <a:lin ang="16200000" scaled="1"/>
            <a:tileRect/>
          </a:gradFill>
        </p:spPr>
        <p:txBody>
          <a:bodyPr wrap="square" rtlCol="0">
            <a:spAutoFit/>
          </a:bodyPr>
          <a:lstStyle/>
          <a:p>
            <a:pPr algn="ctr"/>
            <a:r>
              <a:rPr lang="en-CA" sz="1400" dirty="0"/>
              <a:t>Technical</a:t>
            </a:r>
          </a:p>
          <a:p>
            <a:pPr algn="ctr"/>
            <a:r>
              <a:rPr lang="en-CA" sz="1400" dirty="0"/>
              <a:t>Task</a:t>
            </a:r>
          </a:p>
        </p:txBody>
      </p:sp>
      <p:cxnSp>
        <p:nvCxnSpPr>
          <p:cNvPr id="34" name="Connector: Elbow 33">
            <a:extLst>
              <a:ext uri="{FF2B5EF4-FFF2-40B4-BE49-F238E27FC236}">
                <a16:creationId xmlns:a16="http://schemas.microsoft.com/office/drawing/2014/main" id="{0B246AFE-3CBA-46A7-B548-F7DCB9B4E737}"/>
              </a:ext>
            </a:extLst>
          </p:cNvPr>
          <p:cNvCxnSpPr>
            <a:cxnSpLocks/>
            <a:stCxn id="10" idx="0"/>
            <a:endCxn id="9" idx="3"/>
          </p:cNvCxnSpPr>
          <p:nvPr/>
        </p:nvCxnSpPr>
        <p:spPr>
          <a:xfrm rot="16200000" flipV="1">
            <a:off x="4780092" y="3032901"/>
            <a:ext cx="669667" cy="742950"/>
          </a:xfrm>
          <a:prstGeom prst="bentConnector2">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7C1B8D02-1519-42BE-8073-DE4EFA019AFC}"/>
              </a:ext>
            </a:extLst>
          </p:cNvPr>
          <p:cNvCxnSpPr>
            <a:cxnSpLocks/>
            <a:stCxn id="9" idx="0"/>
          </p:cNvCxnSpPr>
          <p:nvPr/>
        </p:nvCxnSpPr>
        <p:spPr>
          <a:xfrm rot="16200000" flipV="1">
            <a:off x="3058666" y="2152591"/>
            <a:ext cx="721620" cy="742949"/>
          </a:xfrm>
          <a:prstGeom prst="bentConnector2">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E8FFE5B-2184-4252-8CB0-F8880250226B}"/>
              </a:ext>
            </a:extLst>
          </p:cNvPr>
          <p:cNvSpPr txBox="1"/>
          <p:nvPr/>
        </p:nvSpPr>
        <p:spPr>
          <a:xfrm>
            <a:off x="5334000" y="3006498"/>
            <a:ext cx="1447800" cy="307777"/>
          </a:xfrm>
          <a:prstGeom prst="rect">
            <a:avLst/>
          </a:prstGeom>
          <a:gradFill flip="none" rotWithShape="1">
            <a:gsLst>
              <a:gs pos="0">
                <a:schemeClr val="accent3">
                  <a:lumMod val="40000"/>
                  <a:lumOff val="60000"/>
                </a:schemeClr>
              </a:gs>
              <a:gs pos="100000">
                <a:schemeClr val="accent3">
                  <a:lumMod val="20000"/>
                  <a:lumOff val="80000"/>
                  <a:alpha val="59000"/>
                </a:schemeClr>
              </a:gs>
            </a:gsLst>
            <a:lin ang="16200000" scaled="1"/>
            <a:tileRect/>
          </a:gradFill>
        </p:spPr>
        <p:txBody>
          <a:bodyPr wrap="square" rtlCol="0">
            <a:spAutoFit/>
          </a:bodyPr>
          <a:lstStyle/>
          <a:p>
            <a:pPr algn="ctr"/>
            <a:r>
              <a:rPr lang="en-CA" sz="1400" dirty="0"/>
              <a:t>Budget</a:t>
            </a:r>
          </a:p>
        </p:txBody>
      </p:sp>
      <p:sp>
        <p:nvSpPr>
          <p:cNvPr id="47" name="TextBox 46">
            <a:extLst>
              <a:ext uri="{FF2B5EF4-FFF2-40B4-BE49-F238E27FC236}">
                <a16:creationId xmlns:a16="http://schemas.microsoft.com/office/drawing/2014/main" id="{2126DEF0-7436-4187-B1FB-D9F6322346F1}"/>
              </a:ext>
            </a:extLst>
          </p:cNvPr>
          <p:cNvSpPr txBox="1"/>
          <p:nvPr/>
        </p:nvSpPr>
        <p:spPr>
          <a:xfrm>
            <a:off x="3657600" y="2018875"/>
            <a:ext cx="1447800" cy="307777"/>
          </a:xfrm>
          <a:prstGeom prst="rect">
            <a:avLst/>
          </a:prstGeom>
          <a:gradFill flip="none" rotWithShape="1">
            <a:gsLst>
              <a:gs pos="0">
                <a:schemeClr val="accent3">
                  <a:lumMod val="40000"/>
                  <a:lumOff val="60000"/>
                </a:schemeClr>
              </a:gs>
              <a:gs pos="100000">
                <a:schemeClr val="accent3">
                  <a:lumMod val="20000"/>
                  <a:lumOff val="80000"/>
                  <a:alpha val="59000"/>
                </a:schemeClr>
              </a:gs>
            </a:gsLst>
            <a:lin ang="16200000" scaled="1"/>
            <a:tileRect/>
          </a:gradFill>
        </p:spPr>
        <p:txBody>
          <a:bodyPr wrap="square" rtlCol="0">
            <a:spAutoFit/>
          </a:bodyPr>
          <a:lstStyle/>
          <a:p>
            <a:pPr algn="ctr"/>
            <a:r>
              <a:rPr lang="en-CA" sz="1400" dirty="0"/>
              <a:t>Wage</a:t>
            </a:r>
          </a:p>
        </p:txBody>
      </p:sp>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Simple Model of Aircraft Development Projects  - ‘Flow’ – Commercial Codependences</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sp>
        <p:nvSpPr>
          <p:cNvPr id="11" name="TextBox 10">
            <a:extLst>
              <a:ext uri="{FF2B5EF4-FFF2-40B4-BE49-F238E27FC236}">
                <a16:creationId xmlns:a16="http://schemas.microsoft.com/office/drawing/2014/main" id="{4CE553EA-4512-4E86-A0A6-C4F4F732839E}"/>
              </a:ext>
            </a:extLst>
          </p:cNvPr>
          <p:cNvSpPr txBox="1"/>
          <p:nvPr/>
        </p:nvSpPr>
        <p:spPr>
          <a:xfrm>
            <a:off x="7143750" y="4860667"/>
            <a:ext cx="19050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rtlCol="0">
            <a:spAutoFit/>
          </a:bodyPr>
          <a:lstStyle/>
          <a:p>
            <a:pPr algn="ctr"/>
            <a:r>
              <a:rPr lang="en-CA" dirty="0"/>
              <a:t>Operators</a:t>
            </a:r>
          </a:p>
        </p:txBody>
      </p:sp>
      <p:sp>
        <p:nvSpPr>
          <p:cNvPr id="12" name="TextBox 11">
            <a:extLst>
              <a:ext uri="{FF2B5EF4-FFF2-40B4-BE49-F238E27FC236}">
                <a16:creationId xmlns:a16="http://schemas.microsoft.com/office/drawing/2014/main" id="{67D73440-66BE-4A19-B50A-76FC9EF87C08}"/>
              </a:ext>
            </a:extLst>
          </p:cNvPr>
          <p:cNvSpPr txBox="1"/>
          <p:nvPr/>
        </p:nvSpPr>
        <p:spPr>
          <a:xfrm>
            <a:off x="9448800" y="5925592"/>
            <a:ext cx="19050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rtlCol="0">
            <a:spAutoFit/>
          </a:bodyPr>
          <a:lstStyle/>
          <a:p>
            <a:pPr algn="ctr"/>
            <a:r>
              <a:rPr lang="en-CA" dirty="0"/>
              <a:t>Customer</a:t>
            </a:r>
          </a:p>
        </p:txBody>
      </p:sp>
      <p:cxnSp>
        <p:nvCxnSpPr>
          <p:cNvPr id="17" name="Connector: Elbow 16">
            <a:extLst>
              <a:ext uri="{FF2B5EF4-FFF2-40B4-BE49-F238E27FC236}">
                <a16:creationId xmlns:a16="http://schemas.microsoft.com/office/drawing/2014/main" id="{6A08663E-CA65-4634-AF55-57F88269ABEC}"/>
              </a:ext>
            </a:extLst>
          </p:cNvPr>
          <p:cNvCxnSpPr>
            <a:cxnSpLocks/>
            <a:stCxn id="11" idx="1"/>
            <a:endCxn id="10" idx="2"/>
          </p:cNvCxnSpPr>
          <p:nvPr/>
        </p:nvCxnSpPr>
        <p:spPr>
          <a:xfrm rot="10800000">
            <a:off x="5486400" y="4108541"/>
            <a:ext cx="1657350" cy="936792"/>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6F8ACC54-77C1-46E4-9C20-B2B823E30DDD}"/>
              </a:ext>
            </a:extLst>
          </p:cNvPr>
          <p:cNvCxnSpPr>
            <a:cxnSpLocks/>
            <a:stCxn id="12" idx="1"/>
            <a:endCxn id="11" idx="2"/>
          </p:cNvCxnSpPr>
          <p:nvPr/>
        </p:nvCxnSpPr>
        <p:spPr>
          <a:xfrm rot="10800000">
            <a:off x="8096250" y="5230000"/>
            <a:ext cx="1352550" cy="880259"/>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2F69C-C6C3-4456-A225-D05BB30E4B26}"/>
              </a:ext>
            </a:extLst>
          </p:cNvPr>
          <p:cNvSpPr txBox="1"/>
          <p:nvPr/>
        </p:nvSpPr>
        <p:spPr>
          <a:xfrm>
            <a:off x="6858000" y="5953780"/>
            <a:ext cx="1447800" cy="523220"/>
          </a:xfrm>
          <a:prstGeom prst="rect">
            <a:avLst/>
          </a:prstGeom>
          <a:gradFill flip="none" rotWithShape="1">
            <a:gsLst>
              <a:gs pos="0">
                <a:schemeClr val="accent3">
                  <a:lumMod val="40000"/>
                  <a:lumOff val="60000"/>
                </a:schemeClr>
              </a:gs>
              <a:gs pos="100000">
                <a:schemeClr val="accent3">
                  <a:lumMod val="20000"/>
                  <a:lumOff val="80000"/>
                  <a:alpha val="59000"/>
                </a:schemeClr>
              </a:gs>
            </a:gsLst>
            <a:lin ang="16200000" scaled="1"/>
            <a:tileRect/>
          </a:gradFill>
        </p:spPr>
        <p:txBody>
          <a:bodyPr wrap="square" rtlCol="0">
            <a:spAutoFit/>
          </a:bodyPr>
          <a:lstStyle/>
          <a:p>
            <a:pPr algn="ctr"/>
            <a:r>
              <a:rPr lang="en-CA" sz="1400" dirty="0"/>
              <a:t>Market</a:t>
            </a:r>
          </a:p>
          <a:p>
            <a:pPr algn="ctr"/>
            <a:r>
              <a:rPr lang="en-CA" sz="1400" dirty="0"/>
              <a:t>Feedback</a:t>
            </a:r>
          </a:p>
        </p:txBody>
      </p:sp>
      <p:sp>
        <p:nvSpPr>
          <p:cNvPr id="26" name="TextBox 25">
            <a:extLst>
              <a:ext uri="{FF2B5EF4-FFF2-40B4-BE49-F238E27FC236}">
                <a16:creationId xmlns:a16="http://schemas.microsoft.com/office/drawing/2014/main" id="{3E26BC09-0C22-4CD9-8B67-65B1D6AF820B}"/>
              </a:ext>
            </a:extLst>
          </p:cNvPr>
          <p:cNvSpPr txBox="1"/>
          <p:nvPr/>
        </p:nvSpPr>
        <p:spPr>
          <a:xfrm>
            <a:off x="4327544" y="4891445"/>
            <a:ext cx="1447800" cy="523220"/>
          </a:xfrm>
          <a:prstGeom prst="rect">
            <a:avLst/>
          </a:prstGeom>
          <a:gradFill flip="none" rotWithShape="1">
            <a:gsLst>
              <a:gs pos="0">
                <a:schemeClr val="accent3">
                  <a:lumMod val="40000"/>
                  <a:lumOff val="60000"/>
                </a:schemeClr>
              </a:gs>
              <a:gs pos="100000">
                <a:schemeClr val="accent3">
                  <a:lumMod val="20000"/>
                  <a:lumOff val="80000"/>
                  <a:alpha val="59000"/>
                </a:schemeClr>
              </a:gs>
            </a:gsLst>
            <a:lin ang="16200000" scaled="1"/>
            <a:tileRect/>
          </a:gradFill>
        </p:spPr>
        <p:txBody>
          <a:bodyPr wrap="square" rtlCol="0">
            <a:spAutoFit/>
          </a:bodyPr>
          <a:lstStyle/>
          <a:p>
            <a:pPr algn="ctr"/>
            <a:r>
              <a:rPr lang="en-CA" sz="1400" dirty="0"/>
              <a:t>Product Specification</a:t>
            </a:r>
          </a:p>
        </p:txBody>
      </p:sp>
      <p:cxnSp>
        <p:nvCxnSpPr>
          <p:cNvPr id="30" name="Connector: Elbow 29">
            <a:extLst>
              <a:ext uri="{FF2B5EF4-FFF2-40B4-BE49-F238E27FC236}">
                <a16:creationId xmlns:a16="http://schemas.microsoft.com/office/drawing/2014/main" id="{35065077-92AF-4092-A96A-778B22F95854}"/>
              </a:ext>
            </a:extLst>
          </p:cNvPr>
          <p:cNvCxnSpPr>
            <a:cxnSpLocks/>
            <a:stCxn id="12" idx="0"/>
            <a:endCxn id="11" idx="3"/>
          </p:cNvCxnSpPr>
          <p:nvPr/>
        </p:nvCxnSpPr>
        <p:spPr>
          <a:xfrm rot="16200000" flipV="1">
            <a:off x="9284896" y="4809188"/>
            <a:ext cx="880259" cy="1352550"/>
          </a:xfrm>
          <a:prstGeom prst="bentConnector2">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0CE706AB-2B05-4626-A22F-B17AD1EC08B3}"/>
              </a:ext>
            </a:extLst>
          </p:cNvPr>
          <p:cNvCxnSpPr>
            <a:cxnSpLocks/>
            <a:stCxn id="11" idx="0"/>
            <a:endCxn id="10" idx="3"/>
          </p:cNvCxnSpPr>
          <p:nvPr/>
        </p:nvCxnSpPr>
        <p:spPr>
          <a:xfrm rot="16200000" flipV="1">
            <a:off x="6799179" y="3563596"/>
            <a:ext cx="936792" cy="1657350"/>
          </a:xfrm>
          <a:prstGeom prst="bentConnector2">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1502F89-0219-445E-AF64-A99FA50D8349}"/>
              </a:ext>
            </a:extLst>
          </p:cNvPr>
          <p:cNvSpPr txBox="1"/>
          <p:nvPr/>
        </p:nvSpPr>
        <p:spPr>
          <a:xfrm>
            <a:off x="10179616" y="4931865"/>
            <a:ext cx="1447800" cy="307777"/>
          </a:xfrm>
          <a:prstGeom prst="rect">
            <a:avLst/>
          </a:prstGeom>
          <a:gradFill flip="none" rotWithShape="1">
            <a:gsLst>
              <a:gs pos="0">
                <a:schemeClr val="accent3">
                  <a:lumMod val="40000"/>
                  <a:lumOff val="60000"/>
                </a:schemeClr>
              </a:gs>
              <a:gs pos="100000">
                <a:schemeClr val="accent3">
                  <a:lumMod val="20000"/>
                  <a:lumOff val="80000"/>
                  <a:alpha val="59000"/>
                </a:schemeClr>
              </a:gs>
            </a:gsLst>
            <a:lin ang="16200000" scaled="1"/>
            <a:tileRect/>
          </a:gradFill>
        </p:spPr>
        <p:txBody>
          <a:bodyPr wrap="square" rtlCol="0">
            <a:spAutoFit/>
          </a:bodyPr>
          <a:lstStyle/>
          <a:p>
            <a:pPr algn="ctr"/>
            <a:r>
              <a:rPr lang="en-CA" sz="1400" dirty="0"/>
              <a:t>Fares</a:t>
            </a:r>
          </a:p>
        </p:txBody>
      </p:sp>
      <p:sp>
        <p:nvSpPr>
          <p:cNvPr id="43" name="TextBox 42">
            <a:extLst>
              <a:ext uri="{FF2B5EF4-FFF2-40B4-BE49-F238E27FC236}">
                <a16:creationId xmlns:a16="http://schemas.microsoft.com/office/drawing/2014/main" id="{36F6C134-BD97-48BF-91E5-91AAED0ABC2A}"/>
              </a:ext>
            </a:extLst>
          </p:cNvPr>
          <p:cNvSpPr txBox="1"/>
          <p:nvPr/>
        </p:nvSpPr>
        <p:spPr>
          <a:xfrm>
            <a:off x="7985125" y="4362557"/>
            <a:ext cx="1447800" cy="307777"/>
          </a:xfrm>
          <a:prstGeom prst="rect">
            <a:avLst/>
          </a:prstGeom>
          <a:gradFill flip="none" rotWithShape="1">
            <a:gsLst>
              <a:gs pos="0">
                <a:schemeClr val="accent3">
                  <a:lumMod val="40000"/>
                  <a:lumOff val="60000"/>
                </a:schemeClr>
              </a:gs>
              <a:gs pos="100000">
                <a:schemeClr val="accent3">
                  <a:lumMod val="20000"/>
                  <a:lumOff val="80000"/>
                  <a:alpha val="59000"/>
                </a:schemeClr>
              </a:gs>
            </a:gsLst>
            <a:lin ang="16200000" scaled="1"/>
            <a:tileRect/>
          </a:gradFill>
        </p:spPr>
        <p:txBody>
          <a:bodyPr wrap="square" rtlCol="0">
            <a:spAutoFit/>
          </a:bodyPr>
          <a:lstStyle/>
          <a:p>
            <a:pPr algn="ctr"/>
            <a:r>
              <a:rPr lang="en-CA" sz="1400" dirty="0"/>
              <a:t>Aircraft Price</a:t>
            </a:r>
          </a:p>
        </p:txBody>
      </p:sp>
      <p:cxnSp>
        <p:nvCxnSpPr>
          <p:cNvPr id="51" name="Straight Connector 50">
            <a:extLst>
              <a:ext uri="{FF2B5EF4-FFF2-40B4-BE49-F238E27FC236}">
                <a16:creationId xmlns:a16="http://schemas.microsoft.com/office/drawing/2014/main" id="{AD7E6787-A885-4ECF-846C-F45B50D383AF}"/>
              </a:ext>
            </a:extLst>
          </p:cNvPr>
          <p:cNvCxnSpPr>
            <a:cxnSpLocks/>
          </p:cNvCxnSpPr>
          <p:nvPr/>
        </p:nvCxnSpPr>
        <p:spPr>
          <a:xfrm flipV="1">
            <a:off x="6777874" y="3376145"/>
            <a:ext cx="1442200" cy="1458224"/>
          </a:xfrm>
          <a:prstGeom prst="line">
            <a:avLst/>
          </a:prstGeom>
          <a:ln w="209550" cmpd="dbl">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4D5B1-CFA6-4081-8CBB-6B61CB985F7B}"/>
              </a:ext>
            </a:extLst>
          </p:cNvPr>
          <p:cNvSpPr txBox="1"/>
          <p:nvPr/>
        </p:nvSpPr>
        <p:spPr>
          <a:xfrm>
            <a:off x="8318499" y="2842436"/>
            <a:ext cx="1968501" cy="523220"/>
          </a:xfrm>
          <a:prstGeom prst="rect">
            <a:avLst/>
          </a:prstGeom>
          <a:gradFill flip="none" rotWithShape="1">
            <a:gsLst>
              <a:gs pos="0">
                <a:schemeClr val="bg1">
                  <a:lumMod val="75000"/>
                </a:schemeClr>
              </a:gs>
              <a:gs pos="100000">
                <a:schemeClr val="bg1">
                  <a:lumMod val="95000"/>
                </a:schemeClr>
              </a:gs>
            </a:gsLst>
            <a:lin ang="16200000" scaled="1"/>
            <a:tileRect/>
          </a:gradFill>
        </p:spPr>
        <p:txBody>
          <a:bodyPr wrap="square" rtlCol="0">
            <a:spAutoFit/>
          </a:bodyPr>
          <a:lstStyle/>
          <a:p>
            <a:pPr algn="ctr"/>
            <a:r>
              <a:rPr lang="en-CA" sz="1400" dirty="0"/>
              <a:t>Type Certification</a:t>
            </a:r>
          </a:p>
          <a:p>
            <a:pPr algn="ctr"/>
            <a:r>
              <a:rPr lang="en-CA" sz="1400" dirty="0"/>
              <a:t>Production Certification</a:t>
            </a:r>
          </a:p>
        </p:txBody>
      </p:sp>
      <p:cxnSp>
        <p:nvCxnSpPr>
          <p:cNvPr id="54" name="Straight Connector 53">
            <a:extLst>
              <a:ext uri="{FF2B5EF4-FFF2-40B4-BE49-F238E27FC236}">
                <a16:creationId xmlns:a16="http://schemas.microsoft.com/office/drawing/2014/main" id="{FF5D5B03-24B6-4936-A649-55A8B20DD7CE}"/>
              </a:ext>
            </a:extLst>
          </p:cNvPr>
          <p:cNvCxnSpPr>
            <a:cxnSpLocks/>
          </p:cNvCxnSpPr>
          <p:nvPr/>
        </p:nvCxnSpPr>
        <p:spPr>
          <a:xfrm flipV="1">
            <a:off x="9089985" y="4370139"/>
            <a:ext cx="1435021" cy="1450966"/>
          </a:xfrm>
          <a:prstGeom prst="line">
            <a:avLst/>
          </a:prstGeom>
          <a:ln w="209550" cmpd="dbl">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087938A-AACB-4E61-9941-051F7BC806A7}"/>
              </a:ext>
            </a:extLst>
          </p:cNvPr>
          <p:cNvSpPr txBox="1"/>
          <p:nvPr/>
        </p:nvSpPr>
        <p:spPr>
          <a:xfrm>
            <a:off x="9935425" y="3765721"/>
            <a:ext cx="1968501" cy="523220"/>
          </a:xfrm>
          <a:prstGeom prst="rect">
            <a:avLst/>
          </a:prstGeom>
          <a:gradFill flip="none" rotWithShape="1">
            <a:gsLst>
              <a:gs pos="0">
                <a:schemeClr val="bg1">
                  <a:lumMod val="75000"/>
                </a:schemeClr>
              </a:gs>
              <a:gs pos="100000">
                <a:schemeClr val="bg1">
                  <a:lumMod val="95000"/>
                </a:schemeClr>
              </a:gs>
            </a:gsLst>
            <a:lin ang="16200000" scaled="1"/>
            <a:tileRect/>
          </a:gradFill>
        </p:spPr>
        <p:txBody>
          <a:bodyPr wrap="square" rtlCol="0">
            <a:spAutoFit/>
          </a:bodyPr>
          <a:lstStyle/>
          <a:p>
            <a:pPr algn="ctr"/>
            <a:r>
              <a:rPr lang="en-CA" sz="1400" dirty="0"/>
              <a:t>Operational</a:t>
            </a:r>
          </a:p>
          <a:p>
            <a:pPr algn="ctr"/>
            <a:r>
              <a:rPr lang="en-CA" sz="1400" dirty="0"/>
              <a:t>Certification</a:t>
            </a:r>
          </a:p>
        </p:txBody>
      </p:sp>
      <p:cxnSp>
        <p:nvCxnSpPr>
          <p:cNvPr id="59" name="Straight Arrow Connector 58">
            <a:extLst>
              <a:ext uri="{FF2B5EF4-FFF2-40B4-BE49-F238E27FC236}">
                <a16:creationId xmlns:a16="http://schemas.microsoft.com/office/drawing/2014/main" id="{A0B33CB1-4D62-405A-86D7-93AB79BA801C}"/>
              </a:ext>
            </a:extLst>
          </p:cNvPr>
          <p:cNvCxnSpPr/>
          <p:nvPr/>
        </p:nvCxnSpPr>
        <p:spPr>
          <a:xfrm>
            <a:off x="2838450" y="2370313"/>
            <a:ext cx="361950" cy="5088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CFB1ECD-791E-44A8-8B9A-29A58814AA16}"/>
              </a:ext>
            </a:extLst>
          </p:cNvPr>
          <p:cNvCxnSpPr/>
          <p:nvPr/>
        </p:nvCxnSpPr>
        <p:spPr>
          <a:xfrm>
            <a:off x="4427538" y="3258623"/>
            <a:ext cx="361950" cy="5088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731AA72-FC24-4FC3-9C29-CB6178F4C514}"/>
              </a:ext>
            </a:extLst>
          </p:cNvPr>
          <p:cNvCxnSpPr>
            <a:cxnSpLocks/>
          </p:cNvCxnSpPr>
          <p:nvPr/>
        </p:nvCxnSpPr>
        <p:spPr>
          <a:xfrm>
            <a:off x="6035249" y="4125877"/>
            <a:ext cx="1479976" cy="718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C091E56-2C0E-4784-8F90-FE6234A4C3FB}"/>
              </a:ext>
            </a:extLst>
          </p:cNvPr>
          <p:cNvCxnSpPr>
            <a:cxnSpLocks/>
          </p:cNvCxnSpPr>
          <p:nvPr/>
        </p:nvCxnSpPr>
        <p:spPr>
          <a:xfrm>
            <a:off x="8455449" y="5231481"/>
            <a:ext cx="1324117" cy="6844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D028878-0B3B-413B-88CB-2BB9D51EA9AA}"/>
              </a:ext>
            </a:extLst>
          </p:cNvPr>
          <p:cNvSpPr txBox="1"/>
          <p:nvPr/>
        </p:nvSpPr>
        <p:spPr>
          <a:xfrm>
            <a:off x="2514034" y="2438400"/>
            <a:ext cx="1054666" cy="307777"/>
          </a:xfrm>
          <a:prstGeom prst="rect">
            <a:avLst/>
          </a:prstGeom>
          <a:gradFill flip="none" rotWithShape="1">
            <a:gsLst>
              <a:gs pos="0">
                <a:srgbClr val="FFABAB">
                  <a:alpha val="75000"/>
                </a:srgbClr>
              </a:gs>
              <a:gs pos="100000">
                <a:srgbClr val="FFFBFB">
                  <a:alpha val="75000"/>
                </a:srgbClr>
              </a:gs>
            </a:gsLst>
            <a:lin ang="16200000" scaled="1"/>
            <a:tileRect/>
          </a:gradFill>
        </p:spPr>
        <p:txBody>
          <a:bodyPr wrap="square" rtlCol="0">
            <a:spAutoFit/>
          </a:bodyPr>
          <a:lstStyle/>
          <a:p>
            <a:pPr algn="ctr"/>
            <a:r>
              <a:rPr lang="en-CA" sz="1400" dirty="0"/>
              <a:t>Design</a:t>
            </a:r>
          </a:p>
        </p:txBody>
      </p:sp>
      <p:sp>
        <p:nvSpPr>
          <p:cNvPr id="68" name="TextBox 67">
            <a:extLst>
              <a:ext uri="{FF2B5EF4-FFF2-40B4-BE49-F238E27FC236}">
                <a16:creationId xmlns:a16="http://schemas.microsoft.com/office/drawing/2014/main" id="{07C18591-B510-484B-A951-90548EADAD89}"/>
              </a:ext>
            </a:extLst>
          </p:cNvPr>
          <p:cNvSpPr txBox="1"/>
          <p:nvPr/>
        </p:nvSpPr>
        <p:spPr>
          <a:xfrm>
            <a:off x="3935599" y="3352800"/>
            <a:ext cx="1457976" cy="307777"/>
          </a:xfrm>
          <a:prstGeom prst="rect">
            <a:avLst/>
          </a:prstGeom>
          <a:gradFill flip="none" rotWithShape="1">
            <a:gsLst>
              <a:gs pos="0">
                <a:srgbClr val="FFABAB">
                  <a:alpha val="75000"/>
                </a:srgbClr>
              </a:gs>
              <a:gs pos="100000">
                <a:srgbClr val="FFFBFB">
                  <a:alpha val="75000"/>
                </a:srgbClr>
              </a:gs>
            </a:gsLst>
            <a:lin ang="16200000" scaled="1"/>
            <a:tileRect/>
          </a:gradFill>
        </p:spPr>
        <p:txBody>
          <a:bodyPr wrap="square" rtlCol="0">
            <a:spAutoFit/>
          </a:bodyPr>
          <a:lstStyle/>
          <a:p>
            <a:pPr algn="ctr"/>
            <a:r>
              <a:rPr lang="en-CA" sz="1400" dirty="0"/>
              <a:t>Aircraft Design</a:t>
            </a:r>
          </a:p>
        </p:txBody>
      </p:sp>
      <p:sp>
        <p:nvSpPr>
          <p:cNvPr id="69" name="TextBox 68">
            <a:extLst>
              <a:ext uri="{FF2B5EF4-FFF2-40B4-BE49-F238E27FC236}">
                <a16:creationId xmlns:a16="http://schemas.microsoft.com/office/drawing/2014/main" id="{885766A1-1133-4633-B8B7-6CA5ED667AD2}"/>
              </a:ext>
            </a:extLst>
          </p:cNvPr>
          <p:cNvSpPr txBox="1"/>
          <p:nvPr/>
        </p:nvSpPr>
        <p:spPr>
          <a:xfrm>
            <a:off x="6359176" y="4337446"/>
            <a:ext cx="955133" cy="307777"/>
          </a:xfrm>
          <a:prstGeom prst="rect">
            <a:avLst/>
          </a:prstGeom>
          <a:gradFill flip="none" rotWithShape="1">
            <a:gsLst>
              <a:gs pos="0">
                <a:srgbClr val="FFABAB">
                  <a:alpha val="75000"/>
                </a:srgbClr>
              </a:gs>
              <a:gs pos="100000">
                <a:srgbClr val="FFFBFB">
                  <a:alpha val="75000"/>
                </a:srgbClr>
              </a:gs>
            </a:gsLst>
            <a:lin ang="16200000" scaled="1"/>
            <a:tileRect/>
          </a:gradFill>
        </p:spPr>
        <p:txBody>
          <a:bodyPr wrap="square" rtlCol="0">
            <a:spAutoFit/>
          </a:bodyPr>
          <a:lstStyle/>
          <a:p>
            <a:pPr algn="ctr"/>
            <a:r>
              <a:rPr lang="en-CA" sz="1400" dirty="0"/>
              <a:t>Aircraft</a:t>
            </a:r>
          </a:p>
        </p:txBody>
      </p:sp>
      <p:sp>
        <p:nvSpPr>
          <p:cNvPr id="70" name="TextBox 69">
            <a:extLst>
              <a:ext uri="{FF2B5EF4-FFF2-40B4-BE49-F238E27FC236}">
                <a16:creationId xmlns:a16="http://schemas.microsoft.com/office/drawing/2014/main" id="{C92CF335-E487-4BF2-A025-26D67ABE2AF8}"/>
              </a:ext>
            </a:extLst>
          </p:cNvPr>
          <p:cNvSpPr txBox="1"/>
          <p:nvPr/>
        </p:nvSpPr>
        <p:spPr>
          <a:xfrm>
            <a:off x="8769892" y="5454820"/>
            <a:ext cx="955133" cy="307777"/>
          </a:xfrm>
          <a:prstGeom prst="rect">
            <a:avLst/>
          </a:prstGeom>
          <a:gradFill flip="none" rotWithShape="1">
            <a:gsLst>
              <a:gs pos="0">
                <a:srgbClr val="FFABAB">
                  <a:alpha val="75000"/>
                </a:srgbClr>
              </a:gs>
              <a:gs pos="100000">
                <a:srgbClr val="FFFBFB">
                  <a:alpha val="75000"/>
                </a:srgbClr>
              </a:gs>
            </a:gsLst>
            <a:lin ang="16200000" scaled="1"/>
            <a:tileRect/>
          </a:gradFill>
        </p:spPr>
        <p:txBody>
          <a:bodyPr wrap="square" rtlCol="0">
            <a:spAutoFit/>
          </a:bodyPr>
          <a:lstStyle/>
          <a:p>
            <a:pPr algn="ctr"/>
            <a:r>
              <a:rPr lang="en-CA" sz="1400" dirty="0"/>
              <a:t>Service</a:t>
            </a:r>
          </a:p>
        </p:txBody>
      </p:sp>
      <p:cxnSp>
        <p:nvCxnSpPr>
          <p:cNvPr id="74" name="Straight Connector 73">
            <a:extLst>
              <a:ext uri="{FF2B5EF4-FFF2-40B4-BE49-F238E27FC236}">
                <a16:creationId xmlns:a16="http://schemas.microsoft.com/office/drawing/2014/main" id="{90AA0EC2-E6FC-41DA-9298-2FF65C1EDF12}"/>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5" name="Picture 74" descr="Text&#10;&#10;Description automatically generated with medium confidence">
            <a:extLst>
              <a:ext uri="{FF2B5EF4-FFF2-40B4-BE49-F238E27FC236}">
                <a16:creationId xmlns:a16="http://schemas.microsoft.com/office/drawing/2014/main" id="{E6F2BE83-7323-4F7C-BE44-9BB252282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76" name="Straight Connector 75">
            <a:extLst>
              <a:ext uri="{FF2B5EF4-FFF2-40B4-BE49-F238E27FC236}">
                <a16:creationId xmlns:a16="http://schemas.microsoft.com/office/drawing/2014/main" id="{040D6C14-30F1-4A09-A442-D0065C680F6D}"/>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2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Triangle 40">
            <a:extLst>
              <a:ext uri="{FF2B5EF4-FFF2-40B4-BE49-F238E27FC236}">
                <a16:creationId xmlns:a16="http://schemas.microsoft.com/office/drawing/2014/main" id="{FC071977-5561-47B3-9B91-1B6529C2D930}"/>
              </a:ext>
            </a:extLst>
          </p:cNvPr>
          <p:cNvSpPr/>
          <p:nvPr/>
        </p:nvSpPr>
        <p:spPr>
          <a:xfrm flipH="1">
            <a:off x="8458199" y="4993837"/>
            <a:ext cx="2660651" cy="6578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429000" y="152400"/>
            <a:ext cx="8610600" cy="809341"/>
          </a:xfrm>
        </p:spPr>
        <p:txBody>
          <a:bodyPr>
            <a:normAutofit fontScale="90000"/>
          </a:bodyPr>
          <a:lstStyle/>
          <a:p>
            <a:r>
              <a:rPr lang="en-US" sz="2800" dirty="0"/>
              <a:t>Engineering Risk Management and the 'Conspiracy of Optimism'</a:t>
            </a:r>
            <a:endParaRPr lang="en-CA" sz="2800" dirty="0"/>
          </a:p>
        </p:txBody>
      </p:sp>
      <p:sp>
        <p:nvSpPr>
          <p:cNvPr id="8" name="TextBox 7"/>
          <p:cNvSpPr txBox="1"/>
          <p:nvPr/>
        </p:nvSpPr>
        <p:spPr>
          <a:xfrm>
            <a:off x="228600" y="1143000"/>
            <a:ext cx="11811000" cy="461665"/>
          </a:xfrm>
          <a:prstGeom prst="rect">
            <a:avLst/>
          </a:prstGeom>
          <a:noFill/>
        </p:spPr>
        <p:txBody>
          <a:bodyPr wrap="square" rtlCol="0">
            <a:spAutoFit/>
          </a:bodyPr>
          <a:lstStyle/>
          <a:p>
            <a:r>
              <a:rPr lang="en-CA" sz="2400" dirty="0"/>
              <a:t>Simple Model of Aircraft Development Projects  - Financial Time Line - Commercial</a:t>
            </a:r>
          </a:p>
        </p:txBody>
      </p:sp>
      <p:sp>
        <p:nvSpPr>
          <p:cNvPr id="5" name="TextBox 4">
            <a:extLst>
              <a:ext uri="{FF2B5EF4-FFF2-40B4-BE49-F238E27FC236}">
                <a16:creationId xmlns:a16="http://schemas.microsoft.com/office/drawing/2014/main" id="{BD3C98DF-766F-49F6-A6BA-3475AD3CF447}"/>
              </a:ext>
            </a:extLst>
          </p:cNvPr>
          <p:cNvSpPr txBox="1"/>
          <p:nvPr/>
        </p:nvSpPr>
        <p:spPr>
          <a:xfrm>
            <a:off x="10195491" y="6512519"/>
            <a:ext cx="1996509" cy="338554"/>
          </a:xfrm>
          <a:prstGeom prst="rect">
            <a:avLst/>
          </a:prstGeom>
          <a:noFill/>
        </p:spPr>
        <p:txBody>
          <a:bodyPr wrap="none" rtlCol="0">
            <a:spAutoFit/>
          </a:bodyPr>
          <a:lstStyle/>
          <a:p>
            <a:r>
              <a:rPr lang="en-US" sz="1600" i="1" dirty="0">
                <a:solidFill>
                  <a:schemeClr val="bg1">
                    <a:lumMod val="75000"/>
                  </a:schemeClr>
                </a:solidFill>
              </a:rPr>
              <a:t>abbottaerospace.com</a:t>
            </a:r>
            <a:endParaRPr lang="en-CA" sz="1600" i="1" dirty="0">
              <a:solidFill>
                <a:schemeClr val="bg1">
                  <a:lumMod val="75000"/>
                </a:schemeClr>
              </a:solidFill>
            </a:endParaRPr>
          </a:p>
        </p:txBody>
      </p:sp>
      <p:grpSp>
        <p:nvGrpSpPr>
          <p:cNvPr id="24" name="Group 23">
            <a:extLst>
              <a:ext uri="{FF2B5EF4-FFF2-40B4-BE49-F238E27FC236}">
                <a16:creationId xmlns:a16="http://schemas.microsoft.com/office/drawing/2014/main" id="{8F427F10-1FA0-4D22-AE9C-9A640E57CFAA}"/>
              </a:ext>
            </a:extLst>
          </p:cNvPr>
          <p:cNvGrpSpPr/>
          <p:nvPr/>
        </p:nvGrpSpPr>
        <p:grpSpPr>
          <a:xfrm>
            <a:off x="852055" y="1905000"/>
            <a:ext cx="10806545" cy="2281535"/>
            <a:chOff x="928255" y="1604665"/>
            <a:chExt cx="10806545" cy="4262735"/>
          </a:xfrm>
        </p:grpSpPr>
        <p:grpSp>
          <p:nvGrpSpPr>
            <p:cNvPr id="19" name="Group 18">
              <a:extLst>
                <a:ext uri="{FF2B5EF4-FFF2-40B4-BE49-F238E27FC236}">
                  <a16:creationId xmlns:a16="http://schemas.microsoft.com/office/drawing/2014/main" id="{DC1DF414-0F7A-44D3-814F-5D01B3991CF0}"/>
                </a:ext>
              </a:extLst>
            </p:cNvPr>
            <p:cNvGrpSpPr/>
            <p:nvPr/>
          </p:nvGrpSpPr>
          <p:grpSpPr>
            <a:xfrm>
              <a:off x="928255" y="1604665"/>
              <a:ext cx="10806545" cy="4262735"/>
              <a:chOff x="527612" y="1604665"/>
              <a:chExt cx="10140388" cy="4262735"/>
            </a:xfrm>
          </p:grpSpPr>
          <p:cxnSp>
            <p:nvCxnSpPr>
              <p:cNvPr id="7" name="Straight Connector 6">
                <a:extLst>
                  <a:ext uri="{FF2B5EF4-FFF2-40B4-BE49-F238E27FC236}">
                    <a16:creationId xmlns:a16="http://schemas.microsoft.com/office/drawing/2014/main" id="{E5607DB9-9690-44A5-ACE1-BBF6DA0F83B2}"/>
                  </a:ext>
                </a:extLst>
              </p:cNvPr>
              <p:cNvCxnSpPr>
                <a:cxnSpLocks/>
              </p:cNvCxnSpPr>
              <p:nvPr/>
            </p:nvCxnSpPr>
            <p:spPr>
              <a:xfrm>
                <a:off x="533400" y="1604665"/>
                <a:ext cx="0" cy="4262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F312F3F-CB74-49C4-894F-C5DE7CB8BA01}"/>
                  </a:ext>
                </a:extLst>
              </p:cNvPr>
              <p:cNvCxnSpPr>
                <a:cxnSpLocks/>
              </p:cNvCxnSpPr>
              <p:nvPr/>
            </p:nvCxnSpPr>
            <p:spPr>
              <a:xfrm>
                <a:off x="527612" y="3962401"/>
                <a:ext cx="10140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Freeform: Shape 19">
              <a:extLst>
                <a:ext uri="{FF2B5EF4-FFF2-40B4-BE49-F238E27FC236}">
                  <a16:creationId xmlns:a16="http://schemas.microsoft.com/office/drawing/2014/main" id="{559C9711-9F7F-425A-9DF7-31006DBDF43D}"/>
                </a:ext>
              </a:extLst>
            </p:cNvPr>
            <p:cNvSpPr/>
            <p:nvPr/>
          </p:nvSpPr>
          <p:spPr>
            <a:xfrm>
              <a:off x="1028701" y="3962400"/>
              <a:ext cx="9893300" cy="990600"/>
            </a:xfrm>
            <a:custGeom>
              <a:avLst/>
              <a:gdLst>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159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152650 w 6578600"/>
                <a:gd name="connsiteY3" fmla="*/ 244475 h 1498600"/>
                <a:gd name="connsiteX4" fmla="*/ 6477000 w 6578600"/>
                <a:gd name="connsiteY4" fmla="*/ 241300 h 1498600"/>
                <a:gd name="connsiteX5" fmla="*/ 6578600 w 6578600"/>
                <a:gd name="connsiteY5" fmla="*/ 0 h 1498600"/>
                <a:gd name="connsiteX6" fmla="*/ 0 w 6578600"/>
                <a:gd name="connsiteY6" fmla="*/ 0 h 1498600"/>
                <a:gd name="connsiteX0" fmla="*/ 0 w 8950325"/>
                <a:gd name="connsiteY0" fmla="*/ 0 h 1498600"/>
                <a:gd name="connsiteX1" fmla="*/ 355600 w 8950325"/>
                <a:gd name="connsiteY1" fmla="*/ 1495425 h 1498600"/>
                <a:gd name="connsiteX2" fmla="*/ 1692275 w 8950325"/>
                <a:gd name="connsiteY2" fmla="*/ 1498600 h 1498600"/>
                <a:gd name="connsiteX3" fmla="*/ 2152650 w 8950325"/>
                <a:gd name="connsiteY3" fmla="*/ 244475 h 1498600"/>
                <a:gd name="connsiteX4" fmla="*/ 6477000 w 8950325"/>
                <a:gd name="connsiteY4" fmla="*/ 241300 h 1498600"/>
                <a:gd name="connsiteX5" fmla="*/ 8950325 w 8950325"/>
                <a:gd name="connsiteY5" fmla="*/ 9525 h 1498600"/>
                <a:gd name="connsiteX6" fmla="*/ 0 w 8950325"/>
                <a:gd name="connsiteY6" fmla="*/ 0 h 1498600"/>
                <a:gd name="connsiteX0" fmla="*/ 0 w 9534525"/>
                <a:gd name="connsiteY0" fmla="*/ 0 h 1498600"/>
                <a:gd name="connsiteX1" fmla="*/ 355600 w 9534525"/>
                <a:gd name="connsiteY1" fmla="*/ 1495425 h 1498600"/>
                <a:gd name="connsiteX2" fmla="*/ 1692275 w 9534525"/>
                <a:gd name="connsiteY2" fmla="*/ 1498600 h 1498600"/>
                <a:gd name="connsiteX3" fmla="*/ 2152650 w 9534525"/>
                <a:gd name="connsiteY3" fmla="*/ 244475 h 1498600"/>
                <a:gd name="connsiteX4" fmla="*/ 9534525 w 9534525"/>
                <a:gd name="connsiteY4" fmla="*/ 241300 h 1498600"/>
                <a:gd name="connsiteX5" fmla="*/ 8950325 w 9534525"/>
                <a:gd name="connsiteY5" fmla="*/ 9525 h 1498600"/>
                <a:gd name="connsiteX6" fmla="*/ 0 w 9534525"/>
                <a:gd name="connsiteY6" fmla="*/ 0 h 1498600"/>
                <a:gd name="connsiteX0" fmla="*/ 0 w 9893300"/>
                <a:gd name="connsiteY0" fmla="*/ 0 h 1498600"/>
                <a:gd name="connsiteX1" fmla="*/ 355600 w 9893300"/>
                <a:gd name="connsiteY1" fmla="*/ 1495425 h 1498600"/>
                <a:gd name="connsiteX2" fmla="*/ 1692275 w 9893300"/>
                <a:gd name="connsiteY2" fmla="*/ 1498600 h 1498600"/>
                <a:gd name="connsiteX3" fmla="*/ 2152650 w 9893300"/>
                <a:gd name="connsiteY3" fmla="*/ 244475 h 1498600"/>
                <a:gd name="connsiteX4" fmla="*/ 9534525 w 9893300"/>
                <a:gd name="connsiteY4" fmla="*/ 241300 h 1498600"/>
                <a:gd name="connsiteX5" fmla="*/ 9893300 w 9893300"/>
                <a:gd name="connsiteY5" fmla="*/ 9525 h 1498600"/>
                <a:gd name="connsiteX6" fmla="*/ 0 w 9893300"/>
                <a:gd name="connsiteY6" fmla="*/ 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3300" h="1498600">
                  <a:moveTo>
                    <a:pt x="0" y="0"/>
                  </a:moveTo>
                  <a:lnTo>
                    <a:pt x="355600" y="1495425"/>
                  </a:lnTo>
                  <a:lnTo>
                    <a:pt x="1692275" y="1498600"/>
                  </a:lnTo>
                  <a:lnTo>
                    <a:pt x="2152650" y="244475"/>
                  </a:lnTo>
                  <a:lnTo>
                    <a:pt x="9534525" y="241300"/>
                  </a:lnTo>
                  <a:lnTo>
                    <a:pt x="9893300" y="9525"/>
                  </a:lnTo>
                  <a:lnTo>
                    <a:pt x="0" y="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reeform: Shape 45">
              <a:extLst>
                <a:ext uri="{FF2B5EF4-FFF2-40B4-BE49-F238E27FC236}">
                  <a16:creationId xmlns:a16="http://schemas.microsoft.com/office/drawing/2014/main" id="{92E3EAFD-68E5-4E0C-BFE4-693524FD8987}"/>
                </a:ext>
              </a:extLst>
            </p:cNvPr>
            <p:cNvSpPr/>
            <p:nvPr/>
          </p:nvSpPr>
          <p:spPr>
            <a:xfrm>
              <a:off x="1600200" y="3952875"/>
              <a:ext cx="9893300" cy="1685925"/>
            </a:xfrm>
            <a:custGeom>
              <a:avLst/>
              <a:gdLst>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159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85900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2311400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667000 w 6578600"/>
                <a:gd name="connsiteY3" fmla="*/ 254000 h 1498600"/>
                <a:gd name="connsiteX4" fmla="*/ 6477000 w 6578600"/>
                <a:gd name="connsiteY4" fmla="*/ 241300 h 1498600"/>
                <a:gd name="connsiteX5" fmla="*/ 6578600 w 6578600"/>
                <a:gd name="connsiteY5" fmla="*/ 0 h 1498600"/>
                <a:gd name="connsiteX6" fmla="*/ 0 w 6578600"/>
                <a:gd name="connsiteY6" fmla="*/ 0 h 1498600"/>
                <a:gd name="connsiteX0" fmla="*/ 0 w 6578600"/>
                <a:gd name="connsiteY0" fmla="*/ 0 h 1498600"/>
                <a:gd name="connsiteX1" fmla="*/ 355600 w 6578600"/>
                <a:gd name="connsiteY1" fmla="*/ 1495425 h 1498600"/>
                <a:gd name="connsiteX2" fmla="*/ 1692275 w 6578600"/>
                <a:gd name="connsiteY2" fmla="*/ 1498600 h 1498600"/>
                <a:gd name="connsiteX3" fmla="*/ 2152650 w 6578600"/>
                <a:gd name="connsiteY3" fmla="*/ 244475 h 1498600"/>
                <a:gd name="connsiteX4" fmla="*/ 6477000 w 6578600"/>
                <a:gd name="connsiteY4" fmla="*/ 241300 h 1498600"/>
                <a:gd name="connsiteX5" fmla="*/ 6578600 w 6578600"/>
                <a:gd name="connsiteY5" fmla="*/ 0 h 1498600"/>
                <a:gd name="connsiteX6" fmla="*/ 0 w 6578600"/>
                <a:gd name="connsiteY6" fmla="*/ 0 h 1498600"/>
                <a:gd name="connsiteX0" fmla="*/ 0 w 8950325"/>
                <a:gd name="connsiteY0" fmla="*/ 0 h 1498600"/>
                <a:gd name="connsiteX1" fmla="*/ 355600 w 8950325"/>
                <a:gd name="connsiteY1" fmla="*/ 1495425 h 1498600"/>
                <a:gd name="connsiteX2" fmla="*/ 1692275 w 8950325"/>
                <a:gd name="connsiteY2" fmla="*/ 1498600 h 1498600"/>
                <a:gd name="connsiteX3" fmla="*/ 2152650 w 8950325"/>
                <a:gd name="connsiteY3" fmla="*/ 244475 h 1498600"/>
                <a:gd name="connsiteX4" fmla="*/ 6477000 w 8950325"/>
                <a:gd name="connsiteY4" fmla="*/ 241300 h 1498600"/>
                <a:gd name="connsiteX5" fmla="*/ 8950325 w 8950325"/>
                <a:gd name="connsiteY5" fmla="*/ 9525 h 1498600"/>
                <a:gd name="connsiteX6" fmla="*/ 0 w 8950325"/>
                <a:gd name="connsiteY6" fmla="*/ 0 h 1498600"/>
                <a:gd name="connsiteX0" fmla="*/ 0 w 9534525"/>
                <a:gd name="connsiteY0" fmla="*/ 0 h 1498600"/>
                <a:gd name="connsiteX1" fmla="*/ 355600 w 9534525"/>
                <a:gd name="connsiteY1" fmla="*/ 1495425 h 1498600"/>
                <a:gd name="connsiteX2" fmla="*/ 1692275 w 9534525"/>
                <a:gd name="connsiteY2" fmla="*/ 1498600 h 1498600"/>
                <a:gd name="connsiteX3" fmla="*/ 2152650 w 9534525"/>
                <a:gd name="connsiteY3" fmla="*/ 244475 h 1498600"/>
                <a:gd name="connsiteX4" fmla="*/ 9534525 w 9534525"/>
                <a:gd name="connsiteY4" fmla="*/ 241300 h 1498600"/>
                <a:gd name="connsiteX5" fmla="*/ 8950325 w 9534525"/>
                <a:gd name="connsiteY5" fmla="*/ 9525 h 1498600"/>
                <a:gd name="connsiteX6" fmla="*/ 0 w 9534525"/>
                <a:gd name="connsiteY6" fmla="*/ 0 h 1498600"/>
                <a:gd name="connsiteX0" fmla="*/ 0 w 9893300"/>
                <a:gd name="connsiteY0" fmla="*/ 0 h 1498600"/>
                <a:gd name="connsiteX1" fmla="*/ 355600 w 9893300"/>
                <a:gd name="connsiteY1" fmla="*/ 1495425 h 1498600"/>
                <a:gd name="connsiteX2" fmla="*/ 1692275 w 9893300"/>
                <a:gd name="connsiteY2" fmla="*/ 1498600 h 1498600"/>
                <a:gd name="connsiteX3" fmla="*/ 2152650 w 9893300"/>
                <a:gd name="connsiteY3" fmla="*/ 244475 h 1498600"/>
                <a:gd name="connsiteX4" fmla="*/ 9534525 w 9893300"/>
                <a:gd name="connsiteY4" fmla="*/ 241300 h 1498600"/>
                <a:gd name="connsiteX5" fmla="*/ 9893300 w 9893300"/>
                <a:gd name="connsiteY5" fmla="*/ 9525 h 1498600"/>
                <a:gd name="connsiteX6" fmla="*/ 0 w 9893300"/>
                <a:gd name="connsiteY6" fmla="*/ 0 h 1498600"/>
                <a:gd name="connsiteX0" fmla="*/ 0 w 9893300"/>
                <a:gd name="connsiteY0" fmla="*/ 0 h 1740388"/>
                <a:gd name="connsiteX1" fmla="*/ 431800 w 9893300"/>
                <a:gd name="connsiteY1" fmla="*/ 1740388 h 1740388"/>
                <a:gd name="connsiteX2" fmla="*/ 1692275 w 9893300"/>
                <a:gd name="connsiteY2" fmla="*/ 1498600 h 1740388"/>
                <a:gd name="connsiteX3" fmla="*/ 2152650 w 9893300"/>
                <a:gd name="connsiteY3" fmla="*/ 244475 h 1740388"/>
                <a:gd name="connsiteX4" fmla="*/ 9534525 w 9893300"/>
                <a:gd name="connsiteY4" fmla="*/ 241300 h 1740388"/>
                <a:gd name="connsiteX5" fmla="*/ 9893300 w 9893300"/>
                <a:gd name="connsiteY5" fmla="*/ 9525 h 1740388"/>
                <a:gd name="connsiteX6" fmla="*/ 0 w 9893300"/>
                <a:gd name="connsiteY6" fmla="*/ 0 h 1740388"/>
                <a:gd name="connsiteX0" fmla="*/ 0 w 9893300"/>
                <a:gd name="connsiteY0" fmla="*/ 0 h 2550502"/>
                <a:gd name="connsiteX1" fmla="*/ 431800 w 9893300"/>
                <a:gd name="connsiteY1" fmla="*/ 1740388 h 2550502"/>
                <a:gd name="connsiteX2" fmla="*/ 1577975 w 9893300"/>
                <a:gd name="connsiteY2" fmla="*/ 2550502 h 2550502"/>
                <a:gd name="connsiteX3" fmla="*/ 2152650 w 9893300"/>
                <a:gd name="connsiteY3" fmla="*/ 244475 h 2550502"/>
                <a:gd name="connsiteX4" fmla="*/ 9534525 w 9893300"/>
                <a:gd name="connsiteY4" fmla="*/ 241300 h 2550502"/>
                <a:gd name="connsiteX5" fmla="*/ 9893300 w 9893300"/>
                <a:gd name="connsiteY5" fmla="*/ 9525 h 2550502"/>
                <a:gd name="connsiteX6" fmla="*/ 0 w 9893300"/>
                <a:gd name="connsiteY6" fmla="*/ 0 h 2550502"/>
                <a:gd name="connsiteX0" fmla="*/ 0 w 9893300"/>
                <a:gd name="connsiteY0" fmla="*/ 0 h 2622061"/>
                <a:gd name="connsiteX1" fmla="*/ 431800 w 9893300"/>
                <a:gd name="connsiteY1" fmla="*/ 1740388 h 2622061"/>
                <a:gd name="connsiteX2" fmla="*/ 1577975 w 9893300"/>
                <a:gd name="connsiteY2" fmla="*/ 2550502 h 2622061"/>
                <a:gd name="connsiteX3" fmla="*/ 9467850 w 9893300"/>
                <a:gd name="connsiteY3" fmla="*/ 2622061 h 2622061"/>
                <a:gd name="connsiteX4" fmla="*/ 9534525 w 9893300"/>
                <a:gd name="connsiteY4" fmla="*/ 241300 h 2622061"/>
                <a:gd name="connsiteX5" fmla="*/ 9893300 w 9893300"/>
                <a:gd name="connsiteY5" fmla="*/ 9525 h 2622061"/>
                <a:gd name="connsiteX6" fmla="*/ 0 w 9893300"/>
                <a:gd name="connsiteY6" fmla="*/ 0 h 2622061"/>
                <a:gd name="connsiteX0" fmla="*/ 0 w 9893300"/>
                <a:gd name="connsiteY0" fmla="*/ 0 h 2622061"/>
                <a:gd name="connsiteX1" fmla="*/ 431800 w 9893300"/>
                <a:gd name="connsiteY1" fmla="*/ 1740388 h 2622061"/>
                <a:gd name="connsiteX2" fmla="*/ 1577975 w 9893300"/>
                <a:gd name="connsiteY2" fmla="*/ 2550502 h 2622061"/>
                <a:gd name="connsiteX3" fmla="*/ 9467850 w 9893300"/>
                <a:gd name="connsiteY3" fmla="*/ 2622061 h 2622061"/>
                <a:gd name="connsiteX4" fmla="*/ 9893300 w 9893300"/>
                <a:gd name="connsiteY4" fmla="*/ 9525 h 2622061"/>
                <a:gd name="connsiteX5" fmla="*/ 0 w 9893300"/>
                <a:gd name="connsiteY5" fmla="*/ 0 h 2622061"/>
                <a:gd name="connsiteX0" fmla="*/ 0 w 9893300"/>
                <a:gd name="connsiteY0" fmla="*/ 0 h 2550502"/>
                <a:gd name="connsiteX1" fmla="*/ 431800 w 9893300"/>
                <a:gd name="connsiteY1" fmla="*/ 1740388 h 2550502"/>
                <a:gd name="connsiteX2" fmla="*/ 1577975 w 9893300"/>
                <a:gd name="connsiteY2" fmla="*/ 2550502 h 2550502"/>
                <a:gd name="connsiteX3" fmla="*/ 9467850 w 9893300"/>
                <a:gd name="connsiteY3" fmla="*/ 2521194 h 2550502"/>
                <a:gd name="connsiteX4" fmla="*/ 9893300 w 9893300"/>
                <a:gd name="connsiteY4" fmla="*/ 9525 h 2550502"/>
                <a:gd name="connsiteX5" fmla="*/ 0 w 9893300"/>
                <a:gd name="connsiteY5" fmla="*/ 0 h 2550502"/>
                <a:gd name="connsiteX0" fmla="*/ 0 w 9893300"/>
                <a:gd name="connsiteY0" fmla="*/ 0 h 2550502"/>
                <a:gd name="connsiteX1" fmla="*/ 431800 w 9893300"/>
                <a:gd name="connsiteY1" fmla="*/ 1740388 h 2550502"/>
                <a:gd name="connsiteX2" fmla="*/ 1577975 w 9893300"/>
                <a:gd name="connsiteY2" fmla="*/ 2550502 h 2550502"/>
                <a:gd name="connsiteX3" fmla="*/ 9467850 w 9893300"/>
                <a:gd name="connsiteY3" fmla="*/ 2535604 h 2550502"/>
                <a:gd name="connsiteX4" fmla="*/ 9893300 w 9893300"/>
                <a:gd name="connsiteY4" fmla="*/ 9525 h 2550502"/>
                <a:gd name="connsiteX5" fmla="*/ 0 w 9893300"/>
                <a:gd name="connsiteY5" fmla="*/ 0 h 255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3300" h="2550502">
                  <a:moveTo>
                    <a:pt x="0" y="0"/>
                  </a:moveTo>
                  <a:lnTo>
                    <a:pt x="431800" y="1740388"/>
                  </a:lnTo>
                  <a:lnTo>
                    <a:pt x="1577975" y="2550502"/>
                  </a:lnTo>
                  <a:lnTo>
                    <a:pt x="9467850" y="2535604"/>
                  </a:lnTo>
                  <a:lnTo>
                    <a:pt x="9893300" y="9525"/>
                  </a:lnTo>
                  <a:lnTo>
                    <a:pt x="0" y="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rapezoid 20">
              <a:extLst>
                <a:ext uri="{FF2B5EF4-FFF2-40B4-BE49-F238E27FC236}">
                  <a16:creationId xmlns:a16="http://schemas.microsoft.com/office/drawing/2014/main" id="{FFD2E405-C05C-47BB-98B9-7E8C8534C074}"/>
                </a:ext>
              </a:extLst>
            </p:cNvPr>
            <p:cNvSpPr/>
            <p:nvPr/>
          </p:nvSpPr>
          <p:spPr>
            <a:xfrm>
              <a:off x="3048000" y="1785924"/>
              <a:ext cx="8445487" cy="2176476"/>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9" name="Group 38">
            <a:extLst>
              <a:ext uri="{FF2B5EF4-FFF2-40B4-BE49-F238E27FC236}">
                <a16:creationId xmlns:a16="http://schemas.microsoft.com/office/drawing/2014/main" id="{EB270D25-92E5-458B-A43F-CEC37471967E}"/>
              </a:ext>
            </a:extLst>
          </p:cNvPr>
          <p:cNvGrpSpPr/>
          <p:nvPr/>
        </p:nvGrpSpPr>
        <p:grpSpPr>
          <a:xfrm>
            <a:off x="852055" y="4395490"/>
            <a:ext cx="10806545" cy="2281535"/>
            <a:chOff x="852055" y="4395490"/>
            <a:chExt cx="10806545" cy="2281535"/>
          </a:xfrm>
        </p:grpSpPr>
        <p:grpSp>
          <p:nvGrpSpPr>
            <p:cNvPr id="55" name="Group 54">
              <a:extLst>
                <a:ext uri="{FF2B5EF4-FFF2-40B4-BE49-F238E27FC236}">
                  <a16:creationId xmlns:a16="http://schemas.microsoft.com/office/drawing/2014/main" id="{7BEC0D08-CDF2-497B-8334-35D21AB01DCE}"/>
                </a:ext>
              </a:extLst>
            </p:cNvPr>
            <p:cNvGrpSpPr/>
            <p:nvPr/>
          </p:nvGrpSpPr>
          <p:grpSpPr>
            <a:xfrm>
              <a:off x="852055" y="4395490"/>
              <a:ext cx="10806545" cy="2281535"/>
              <a:chOff x="527612" y="1604665"/>
              <a:chExt cx="10140388" cy="4262735"/>
            </a:xfrm>
          </p:grpSpPr>
          <p:cxnSp>
            <p:nvCxnSpPr>
              <p:cNvPr id="64" name="Straight Connector 63">
                <a:extLst>
                  <a:ext uri="{FF2B5EF4-FFF2-40B4-BE49-F238E27FC236}">
                    <a16:creationId xmlns:a16="http://schemas.microsoft.com/office/drawing/2014/main" id="{7FC83138-4789-4C1A-94C1-7143B81C163D}"/>
                  </a:ext>
                </a:extLst>
              </p:cNvPr>
              <p:cNvCxnSpPr>
                <a:cxnSpLocks/>
              </p:cNvCxnSpPr>
              <p:nvPr/>
            </p:nvCxnSpPr>
            <p:spPr>
              <a:xfrm>
                <a:off x="533400" y="1604665"/>
                <a:ext cx="0" cy="4262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D46460-7393-444C-818E-332937627FAA}"/>
                  </a:ext>
                </a:extLst>
              </p:cNvPr>
              <p:cNvCxnSpPr>
                <a:cxnSpLocks/>
                <a:stCxn id="32" idx="0"/>
              </p:cNvCxnSpPr>
              <p:nvPr/>
            </p:nvCxnSpPr>
            <p:spPr>
              <a:xfrm flipV="1">
                <a:off x="527612" y="3962402"/>
                <a:ext cx="10140388" cy="129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reeform: Shape 31">
              <a:extLst>
                <a:ext uri="{FF2B5EF4-FFF2-40B4-BE49-F238E27FC236}">
                  <a16:creationId xmlns:a16="http://schemas.microsoft.com/office/drawing/2014/main" id="{FEA7AED6-1367-4E43-8BA1-CF61E7CCC5B9}"/>
                </a:ext>
              </a:extLst>
            </p:cNvPr>
            <p:cNvSpPr/>
            <p:nvPr/>
          </p:nvSpPr>
          <p:spPr>
            <a:xfrm>
              <a:off x="852055" y="4978099"/>
              <a:ext cx="10279495" cy="1641485"/>
            </a:xfrm>
            <a:custGeom>
              <a:avLst/>
              <a:gdLst>
                <a:gd name="connsiteX0" fmla="*/ 0 w 9829800"/>
                <a:gd name="connsiteY0" fmla="*/ 644237 h 1734766"/>
                <a:gd name="connsiteX1" fmla="*/ 446809 w 9829800"/>
                <a:gd name="connsiteY1" fmla="*/ 800100 h 1734766"/>
                <a:gd name="connsiteX2" fmla="*/ 914400 w 9829800"/>
                <a:gd name="connsiteY2" fmla="*/ 1091046 h 1734766"/>
                <a:gd name="connsiteX3" fmla="*/ 1943100 w 9829800"/>
                <a:gd name="connsiteY3" fmla="*/ 1704109 h 1734766"/>
                <a:gd name="connsiteX4" fmla="*/ 3044536 w 9829800"/>
                <a:gd name="connsiteY4" fmla="*/ 1548246 h 1734766"/>
                <a:gd name="connsiteX5" fmla="*/ 7117772 w 9829800"/>
                <a:gd name="connsiteY5" fmla="*/ 737755 h 1734766"/>
                <a:gd name="connsiteX6" fmla="*/ 9829800 w 9829800"/>
                <a:gd name="connsiteY6" fmla="*/ 0 h 1734766"/>
                <a:gd name="connsiteX0" fmla="*/ 0 w 10235045"/>
                <a:gd name="connsiteY0" fmla="*/ 768927 h 1859456"/>
                <a:gd name="connsiteX1" fmla="*/ 446809 w 10235045"/>
                <a:gd name="connsiteY1" fmla="*/ 924790 h 1859456"/>
                <a:gd name="connsiteX2" fmla="*/ 914400 w 10235045"/>
                <a:gd name="connsiteY2" fmla="*/ 1215736 h 1859456"/>
                <a:gd name="connsiteX3" fmla="*/ 1943100 w 10235045"/>
                <a:gd name="connsiteY3" fmla="*/ 1828799 h 1859456"/>
                <a:gd name="connsiteX4" fmla="*/ 3044536 w 10235045"/>
                <a:gd name="connsiteY4" fmla="*/ 1672936 h 1859456"/>
                <a:gd name="connsiteX5" fmla="*/ 7117772 w 10235045"/>
                <a:gd name="connsiteY5" fmla="*/ 862445 h 1859456"/>
                <a:gd name="connsiteX6" fmla="*/ 10235045 w 10235045"/>
                <a:gd name="connsiteY6" fmla="*/ 0 h 1859456"/>
                <a:gd name="connsiteX0" fmla="*/ 0 w 10279495"/>
                <a:gd name="connsiteY0" fmla="*/ 783426 h 1873955"/>
                <a:gd name="connsiteX1" fmla="*/ 446809 w 10279495"/>
                <a:gd name="connsiteY1" fmla="*/ 939289 h 1873955"/>
                <a:gd name="connsiteX2" fmla="*/ 914400 w 10279495"/>
                <a:gd name="connsiteY2" fmla="*/ 1230235 h 1873955"/>
                <a:gd name="connsiteX3" fmla="*/ 1943100 w 10279495"/>
                <a:gd name="connsiteY3" fmla="*/ 1843298 h 1873955"/>
                <a:gd name="connsiteX4" fmla="*/ 3044536 w 10279495"/>
                <a:gd name="connsiteY4" fmla="*/ 1687435 h 1873955"/>
                <a:gd name="connsiteX5" fmla="*/ 7117772 w 10279495"/>
                <a:gd name="connsiteY5" fmla="*/ 876944 h 1873955"/>
                <a:gd name="connsiteX6" fmla="*/ 10279495 w 10279495"/>
                <a:gd name="connsiteY6" fmla="*/ 0 h 18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9495" h="1873955">
                  <a:moveTo>
                    <a:pt x="0" y="783426"/>
                  </a:moveTo>
                  <a:cubicBezTo>
                    <a:pt x="147204" y="824123"/>
                    <a:pt x="294409" y="864821"/>
                    <a:pt x="446809" y="939289"/>
                  </a:cubicBezTo>
                  <a:cubicBezTo>
                    <a:pt x="599209" y="1013757"/>
                    <a:pt x="914400" y="1230235"/>
                    <a:pt x="914400" y="1230235"/>
                  </a:cubicBezTo>
                  <a:cubicBezTo>
                    <a:pt x="1163782" y="1380903"/>
                    <a:pt x="1588077" y="1767098"/>
                    <a:pt x="1943100" y="1843298"/>
                  </a:cubicBezTo>
                  <a:cubicBezTo>
                    <a:pt x="2298123" y="1919498"/>
                    <a:pt x="2182091" y="1848494"/>
                    <a:pt x="3044536" y="1687435"/>
                  </a:cubicBezTo>
                  <a:cubicBezTo>
                    <a:pt x="3906981" y="1526376"/>
                    <a:pt x="5986895" y="1134985"/>
                    <a:pt x="7117772" y="876944"/>
                  </a:cubicBezTo>
                  <a:cubicBezTo>
                    <a:pt x="8248649" y="618903"/>
                    <a:pt x="9488919" y="239857"/>
                    <a:pt x="1027949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7" name="Straight Connector 36">
            <a:extLst>
              <a:ext uri="{FF2B5EF4-FFF2-40B4-BE49-F238E27FC236}">
                <a16:creationId xmlns:a16="http://schemas.microsoft.com/office/drawing/2014/main" id="{032E865D-8F93-420A-BA3D-23C6391C55BD}"/>
              </a:ext>
            </a:extLst>
          </p:cNvPr>
          <p:cNvCxnSpPr>
            <a:cxnSpLocks/>
          </p:cNvCxnSpPr>
          <p:nvPr/>
        </p:nvCxnSpPr>
        <p:spPr>
          <a:xfrm>
            <a:off x="26670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BDD148-E987-41FD-B402-2D2180CA7E4B}"/>
              </a:ext>
            </a:extLst>
          </p:cNvPr>
          <p:cNvCxnSpPr>
            <a:cxnSpLocks/>
          </p:cNvCxnSpPr>
          <p:nvPr/>
        </p:nvCxnSpPr>
        <p:spPr>
          <a:xfrm>
            <a:off x="29718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27D3A5-39F7-495C-8A5F-3CB4F5885480}"/>
              </a:ext>
            </a:extLst>
          </p:cNvPr>
          <p:cNvCxnSpPr>
            <a:cxnSpLocks/>
          </p:cNvCxnSpPr>
          <p:nvPr/>
        </p:nvCxnSpPr>
        <p:spPr>
          <a:xfrm>
            <a:off x="84582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9E3B38D-94BE-4C73-8776-E3879F108F94}"/>
              </a:ext>
            </a:extLst>
          </p:cNvPr>
          <p:cNvCxnSpPr>
            <a:cxnSpLocks/>
          </p:cNvCxnSpPr>
          <p:nvPr/>
        </p:nvCxnSpPr>
        <p:spPr>
          <a:xfrm>
            <a:off x="111252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E4A3EC4-AB44-4999-A9DA-9863651061DA}"/>
              </a:ext>
            </a:extLst>
          </p:cNvPr>
          <p:cNvCxnSpPr>
            <a:cxnSpLocks/>
          </p:cNvCxnSpPr>
          <p:nvPr/>
        </p:nvCxnSpPr>
        <p:spPr>
          <a:xfrm>
            <a:off x="1752600" y="1943616"/>
            <a:ext cx="0" cy="47995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9B9D618-A0C3-4716-8CF0-E6B5437527E5}"/>
              </a:ext>
            </a:extLst>
          </p:cNvPr>
          <p:cNvSpPr txBox="1"/>
          <p:nvPr/>
        </p:nvSpPr>
        <p:spPr>
          <a:xfrm>
            <a:off x="6134477" y="2346199"/>
            <a:ext cx="1523750" cy="369332"/>
          </a:xfrm>
          <a:prstGeom prst="rect">
            <a:avLst/>
          </a:prstGeom>
          <a:noFill/>
        </p:spPr>
        <p:txBody>
          <a:bodyPr wrap="none" rtlCol="0">
            <a:spAutoFit/>
          </a:bodyPr>
          <a:lstStyle/>
          <a:p>
            <a:r>
              <a:rPr lang="en-CA" dirty="0"/>
              <a:t>Sales Revenue</a:t>
            </a:r>
          </a:p>
        </p:txBody>
      </p:sp>
      <p:sp>
        <p:nvSpPr>
          <p:cNvPr id="76" name="TextBox 75">
            <a:extLst>
              <a:ext uri="{FF2B5EF4-FFF2-40B4-BE49-F238E27FC236}">
                <a16:creationId xmlns:a16="http://schemas.microsoft.com/office/drawing/2014/main" id="{A4A219E5-18F3-432C-B419-7CBB72B2EDE1}"/>
              </a:ext>
            </a:extLst>
          </p:cNvPr>
          <p:cNvSpPr txBox="1"/>
          <p:nvPr/>
        </p:nvSpPr>
        <p:spPr>
          <a:xfrm>
            <a:off x="5229837" y="3434761"/>
            <a:ext cx="2035494" cy="369332"/>
          </a:xfrm>
          <a:prstGeom prst="rect">
            <a:avLst/>
          </a:prstGeom>
          <a:noFill/>
        </p:spPr>
        <p:txBody>
          <a:bodyPr wrap="none" rtlCol="0">
            <a:spAutoFit/>
          </a:bodyPr>
          <a:lstStyle/>
          <a:p>
            <a:r>
              <a:rPr lang="en-CA" dirty="0"/>
              <a:t>Manufacturing Cost</a:t>
            </a:r>
          </a:p>
        </p:txBody>
      </p:sp>
      <p:sp>
        <p:nvSpPr>
          <p:cNvPr id="77" name="TextBox 76">
            <a:extLst>
              <a:ext uri="{FF2B5EF4-FFF2-40B4-BE49-F238E27FC236}">
                <a16:creationId xmlns:a16="http://schemas.microsoft.com/office/drawing/2014/main" id="{156A0BEE-0A6A-4651-B89B-10E305435C37}"/>
              </a:ext>
            </a:extLst>
          </p:cNvPr>
          <p:cNvSpPr txBox="1"/>
          <p:nvPr/>
        </p:nvSpPr>
        <p:spPr>
          <a:xfrm>
            <a:off x="1136144" y="3200400"/>
            <a:ext cx="1759456" cy="369332"/>
          </a:xfrm>
          <a:prstGeom prst="rect">
            <a:avLst/>
          </a:prstGeom>
          <a:noFill/>
        </p:spPr>
        <p:txBody>
          <a:bodyPr wrap="none" rtlCol="0">
            <a:spAutoFit/>
          </a:bodyPr>
          <a:lstStyle/>
          <a:p>
            <a:r>
              <a:rPr lang="en-CA" dirty="0"/>
              <a:t>Engineering Cost</a:t>
            </a:r>
          </a:p>
        </p:txBody>
      </p:sp>
      <p:sp>
        <p:nvSpPr>
          <p:cNvPr id="78" name="TextBox 77">
            <a:extLst>
              <a:ext uri="{FF2B5EF4-FFF2-40B4-BE49-F238E27FC236}">
                <a16:creationId xmlns:a16="http://schemas.microsoft.com/office/drawing/2014/main" id="{7ACB778F-CE8E-4588-9FCE-8F6128856CFA}"/>
              </a:ext>
            </a:extLst>
          </p:cNvPr>
          <p:cNvSpPr txBox="1"/>
          <p:nvPr/>
        </p:nvSpPr>
        <p:spPr>
          <a:xfrm rot="16200000">
            <a:off x="361541" y="5184307"/>
            <a:ext cx="2512739" cy="369332"/>
          </a:xfrm>
          <a:prstGeom prst="rect">
            <a:avLst/>
          </a:prstGeom>
          <a:noFill/>
        </p:spPr>
        <p:txBody>
          <a:bodyPr wrap="none" rtlCol="0">
            <a:spAutoFit/>
          </a:bodyPr>
          <a:lstStyle/>
          <a:p>
            <a:r>
              <a:rPr lang="en-CA" i="1" dirty="0"/>
              <a:t>Cert Article Manufacture</a:t>
            </a:r>
          </a:p>
        </p:txBody>
      </p:sp>
      <p:sp>
        <p:nvSpPr>
          <p:cNvPr id="79" name="TextBox 78">
            <a:extLst>
              <a:ext uri="{FF2B5EF4-FFF2-40B4-BE49-F238E27FC236}">
                <a16:creationId xmlns:a16="http://schemas.microsoft.com/office/drawing/2014/main" id="{423A20E9-8EE2-49D6-8862-8E6F15FEB517}"/>
              </a:ext>
            </a:extLst>
          </p:cNvPr>
          <p:cNvSpPr txBox="1"/>
          <p:nvPr/>
        </p:nvSpPr>
        <p:spPr>
          <a:xfrm rot="16200000">
            <a:off x="1638531" y="5585091"/>
            <a:ext cx="1814536" cy="369332"/>
          </a:xfrm>
          <a:prstGeom prst="rect">
            <a:avLst/>
          </a:prstGeom>
          <a:noFill/>
        </p:spPr>
        <p:txBody>
          <a:bodyPr wrap="none" rtlCol="0">
            <a:spAutoFit/>
          </a:bodyPr>
          <a:lstStyle/>
          <a:p>
            <a:r>
              <a:rPr lang="en-CA" i="1" dirty="0"/>
              <a:t>Type Certification</a:t>
            </a:r>
          </a:p>
        </p:txBody>
      </p:sp>
      <p:sp>
        <p:nvSpPr>
          <p:cNvPr id="80" name="TextBox 79">
            <a:extLst>
              <a:ext uri="{FF2B5EF4-FFF2-40B4-BE49-F238E27FC236}">
                <a16:creationId xmlns:a16="http://schemas.microsoft.com/office/drawing/2014/main" id="{922A9D8C-21C9-44F8-805F-D84C01F815B2}"/>
              </a:ext>
            </a:extLst>
          </p:cNvPr>
          <p:cNvSpPr txBox="1"/>
          <p:nvPr/>
        </p:nvSpPr>
        <p:spPr>
          <a:xfrm rot="16200000">
            <a:off x="1892918" y="5322465"/>
            <a:ext cx="2396938" cy="369332"/>
          </a:xfrm>
          <a:prstGeom prst="rect">
            <a:avLst/>
          </a:prstGeom>
          <a:noFill/>
        </p:spPr>
        <p:txBody>
          <a:bodyPr wrap="none" rtlCol="0">
            <a:spAutoFit/>
          </a:bodyPr>
          <a:lstStyle/>
          <a:p>
            <a:r>
              <a:rPr lang="en-CA" i="1" dirty="0"/>
              <a:t>Production Certification</a:t>
            </a:r>
          </a:p>
        </p:txBody>
      </p:sp>
      <p:sp>
        <p:nvSpPr>
          <p:cNvPr id="81" name="TextBox 80">
            <a:extLst>
              <a:ext uri="{FF2B5EF4-FFF2-40B4-BE49-F238E27FC236}">
                <a16:creationId xmlns:a16="http://schemas.microsoft.com/office/drawing/2014/main" id="{29571A75-B1A6-403B-8752-CEF17ACE0FC7}"/>
              </a:ext>
            </a:extLst>
          </p:cNvPr>
          <p:cNvSpPr txBox="1"/>
          <p:nvPr/>
        </p:nvSpPr>
        <p:spPr>
          <a:xfrm rot="16200000">
            <a:off x="7425322" y="5322465"/>
            <a:ext cx="1745029" cy="369332"/>
          </a:xfrm>
          <a:prstGeom prst="rect">
            <a:avLst/>
          </a:prstGeom>
          <a:noFill/>
        </p:spPr>
        <p:txBody>
          <a:bodyPr wrap="none" rtlCol="0">
            <a:spAutoFit/>
          </a:bodyPr>
          <a:lstStyle/>
          <a:p>
            <a:r>
              <a:rPr lang="en-CA" i="1" dirty="0"/>
              <a:t>Break Even Point</a:t>
            </a:r>
          </a:p>
        </p:txBody>
      </p:sp>
      <p:sp>
        <p:nvSpPr>
          <p:cNvPr id="82" name="TextBox 81">
            <a:extLst>
              <a:ext uri="{FF2B5EF4-FFF2-40B4-BE49-F238E27FC236}">
                <a16:creationId xmlns:a16="http://schemas.microsoft.com/office/drawing/2014/main" id="{CE0C58D9-3270-46E4-9AB9-374FA794259B}"/>
              </a:ext>
            </a:extLst>
          </p:cNvPr>
          <p:cNvSpPr txBox="1"/>
          <p:nvPr/>
        </p:nvSpPr>
        <p:spPr>
          <a:xfrm rot="16200000">
            <a:off x="10667027" y="5761003"/>
            <a:ext cx="1239122" cy="369332"/>
          </a:xfrm>
          <a:prstGeom prst="rect">
            <a:avLst/>
          </a:prstGeom>
          <a:noFill/>
        </p:spPr>
        <p:txBody>
          <a:bodyPr wrap="none" rtlCol="0">
            <a:spAutoFit/>
          </a:bodyPr>
          <a:lstStyle/>
          <a:p>
            <a:r>
              <a:rPr lang="en-CA" i="1" dirty="0"/>
              <a:t>Project End</a:t>
            </a:r>
          </a:p>
        </p:txBody>
      </p:sp>
      <p:sp>
        <p:nvSpPr>
          <p:cNvPr id="83" name="TextBox 82">
            <a:extLst>
              <a:ext uri="{FF2B5EF4-FFF2-40B4-BE49-F238E27FC236}">
                <a16:creationId xmlns:a16="http://schemas.microsoft.com/office/drawing/2014/main" id="{1D8519B5-9BC7-479F-A38D-0D149BDA8BDC}"/>
              </a:ext>
            </a:extLst>
          </p:cNvPr>
          <p:cNvSpPr txBox="1"/>
          <p:nvPr/>
        </p:nvSpPr>
        <p:spPr>
          <a:xfrm>
            <a:off x="10181380" y="5241261"/>
            <a:ext cx="516039" cy="369332"/>
          </a:xfrm>
          <a:prstGeom prst="rect">
            <a:avLst/>
          </a:prstGeom>
          <a:noFill/>
        </p:spPr>
        <p:txBody>
          <a:bodyPr wrap="none" rtlCol="0">
            <a:spAutoFit/>
          </a:bodyPr>
          <a:lstStyle/>
          <a:p>
            <a:r>
              <a:rPr lang="en-CA" i="1" dirty="0"/>
              <a:t>ROI</a:t>
            </a:r>
          </a:p>
        </p:txBody>
      </p:sp>
      <p:sp>
        <p:nvSpPr>
          <p:cNvPr id="84" name="TextBox 83">
            <a:extLst>
              <a:ext uri="{FF2B5EF4-FFF2-40B4-BE49-F238E27FC236}">
                <a16:creationId xmlns:a16="http://schemas.microsoft.com/office/drawing/2014/main" id="{FFC25FAE-38F3-41D4-8621-789A102212A7}"/>
              </a:ext>
            </a:extLst>
          </p:cNvPr>
          <p:cNvSpPr txBox="1"/>
          <p:nvPr/>
        </p:nvSpPr>
        <p:spPr>
          <a:xfrm rot="16200000">
            <a:off x="68485" y="2784043"/>
            <a:ext cx="1183466" cy="307777"/>
          </a:xfrm>
          <a:prstGeom prst="rect">
            <a:avLst/>
          </a:prstGeom>
          <a:noFill/>
        </p:spPr>
        <p:txBody>
          <a:bodyPr wrap="none" rtlCol="0">
            <a:spAutoFit/>
          </a:bodyPr>
          <a:lstStyle/>
          <a:p>
            <a:r>
              <a:rPr lang="en-CA" sz="1400" i="1" dirty="0"/>
              <a:t>Cost/Revenue</a:t>
            </a:r>
          </a:p>
        </p:txBody>
      </p:sp>
      <p:sp>
        <p:nvSpPr>
          <p:cNvPr id="85" name="TextBox 84">
            <a:extLst>
              <a:ext uri="{FF2B5EF4-FFF2-40B4-BE49-F238E27FC236}">
                <a16:creationId xmlns:a16="http://schemas.microsoft.com/office/drawing/2014/main" id="{3489C89F-FC73-4DA3-99E3-2B1542E20EB2}"/>
              </a:ext>
            </a:extLst>
          </p:cNvPr>
          <p:cNvSpPr txBox="1"/>
          <p:nvPr/>
        </p:nvSpPr>
        <p:spPr>
          <a:xfrm rot="16200000">
            <a:off x="-253627" y="5215084"/>
            <a:ext cx="1854091" cy="307777"/>
          </a:xfrm>
          <a:prstGeom prst="rect">
            <a:avLst/>
          </a:prstGeom>
          <a:noFill/>
        </p:spPr>
        <p:txBody>
          <a:bodyPr wrap="square" rtlCol="0">
            <a:spAutoFit/>
          </a:bodyPr>
          <a:lstStyle/>
          <a:p>
            <a:r>
              <a:rPr lang="en-CA" sz="1400" i="1" dirty="0"/>
              <a:t>Cumulative net cash</a:t>
            </a:r>
          </a:p>
        </p:txBody>
      </p:sp>
      <p:cxnSp>
        <p:nvCxnSpPr>
          <p:cNvPr id="48" name="Straight Connector 47">
            <a:extLst>
              <a:ext uri="{FF2B5EF4-FFF2-40B4-BE49-F238E27FC236}">
                <a16:creationId xmlns:a16="http://schemas.microsoft.com/office/drawing/2014/main" id="{58B4D959-CEBD-47F4-A97C-ADD919F2B76C}"/>
              </a:ext>
            </a:extLst>
          </p:cNvPr>
          <p:cNvCxnSpPr>
            <a:cxnSpLocks/>
          </p:cNvCxnSpPr>
          <p:nvPr/>
        </p:nvCxnSpPr>
        <p:spPr>
          <a:xfrm flipH="1">
            <a:off x="640426" y="6629400"/>
            <a:ext cx="6369974"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4DD3F26B-45B1-49F0-95D0-2070A91BCC87}"/>
              </a:ext>
            </a:extLst>
          </p:cNvPr>
          <p:cNvSpPr txBox="1"/>
          <p:nvPr/>
        </p:nvSpPr>
        <p:spPr>
          <a:xfrm>
            <a:off x="4599037" y="6360830"/>
            <a:ext cx="3341071" cy="307777"/>
          </a:xfrm>
          <a:prstGeom prst="rect">
            <a:avLst/>
          </a:prstGeom>
          <a:noFill/>
        </p:spPr>
        <p:txBody>
          <a:bodyPr wrap="square" rtlCol="0">
            <a:spAutoFit/>
          </a:bodyPr>
          <a:lstStyle/>
          <a:p>
            <a:r>
              <a:rPr lang="en-CA" sz="1400" b="1" i="1" dirty="0">
                <a:solidFill>
                  <a:srgbClr val="FF0000"/>
                </a:solidFill>
              </a:rPr>
              <a:t>Total Development Investment Required</a:t>
            </a:r>
          </a:p>
        </p:txBody>
      </p:sp>
      <p:cxnSp>
        <p:nvCxnSpPr>
          <p:cNvPr id="90" name="Straight Connector 89">
            <a:extLst>
              <a:ext uri="{FF2B5EF4-FFF2-40B4-BE49-F238E27FC236}">
                <a16:creationId xmlns:a16="http://schemas.microsoft.com/office/drawing/2014/main" id="{EABD6DA5-BBD4-4BEF-A94F-FC79F871A80E}"/>
              </a:ext>
            </a:extLst>
          </p:cNvPr>
          <p:cNvCxnSpPr>
            <a:cxnSpLocks/>
          </p:cNvCxnSpPr>
          <p:nvPr/>
        </p:nvCxnSpPr>
        <p:spPr>
          <a:xfrm>
            <a:off x="4114800" y="800700"/>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1" name="Picture 90" descr="Text&#10;&#10;Description automatically generated with medium confidence">
            <a:extLst>
              <a:ext uri="{FF2B5EF4-FFF2-40B4-BE49-F238E27FC236}">
                <a16:creationId xmlns:a16="http://schemas.microsoft.com/office/drawing/2014/main" id="{076AC165-8AF0-49C2-AFCF-60A96967E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121920"/>
            <a:ext cx="2542032" cy="792480"/>
          </a:xfrm>
          <a:prstGeom prst="rect">
            <a:avLst/>
          </a:prstGeom>
        </p:spPr>
      </p:pic>
      <p:cxnSp>
        <p:nvCxnSpPr>
          <p:cNvPr id="92" name="Straight Connector 91">
            <a:extLst>
              <a:ext uri="{FF2B5EF4-FFF2-40B4-BE49-F238E27FC236}">
                <a16:creationId xmlns:a16="http://schemas.microsoft.com/office/drawing/2014/main" id="{8D165FCE-ACCF-4F98-95CC-226C0B9DDD85}"/>
              </a:ext>
            </a:extLst>
          </p:cNvPr>
          <p:cNvCxnSpPr>
            <a:cxnSpLocks/>
          </p:cNvCxnSpPr>
          <p:nvPr/>
        </p:nvCxnSpPr>
        <p:spPr>
          <a:xfrm>
            <a:off x="12700" y="1596107"/>
            <a:ext cx="42545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97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6917</TotalTime>
  <Words>7807</Words>
  <Application>Microsoft Office PowerPoint</Application>
  <PresentationFormat>Widescreen</PresentationFormat>
  <Paragraphs>763</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Abadi</vt:lpstr>
      <vt:lpstr>Arial</vt:lpstr>
      <vt:lpstr>Bank Gothic</vt:lpstr>
      <vt:lpstr>Calibri</vt:lpstr>
      <vt:lpstr>Office Theme</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lpstr>Engineering Risk Management and the 'Conspiracy of Optimism'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Presentation</dc:title>
  <dc:creator>Richard &amp; Anna</dc:creator>
  <cp:lastModifiedBy>Richard Abbott</cp:lastModifiedBy>
  <cp:revision>26</cp:revision>
  <cp:lastPrinted>2021-11-06T14:23:53Z</cp:lastPrinted>
  <dcterms:created xsi:type="dcterms:W3CDTF">2006-08-16T00:00:00Z</dcterms:created>
  <dcterms:modified xsi:type="dcterms:W3CDTF">2021-11-06T16:29:28Z</dcterms:modified>
</cp:coreProperties>
</file>